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handoutMasterIdLst>
    <p:handoutMasterId r:id="rId32"/>
  </p:handoutMasterIdLst>
  <p:sldIdLst>
    <p:sldId id="256" r:id="rId2"/>
    <p:sldId id="257" r:id="rId3"/>
    <p:sldId id="268" r:id="rId4"/>
    <p:sldId id="269" r:id="rId5"/>
    <p:sldId id="270" r:id="rId6"/>
    <p:sldId id="271" r:id="rId7"/>
    <p:sldId id="265" r:id="rId8"/>
    <p:sldId id="272" r:id="rId9"/>
    <p:sldId id="273" r:id="rId10"/>
    <p:sldId id="274" r:id="rId11"/>
    <p:sldId id="290" r:id="rId12"/>
    <p:sldId id="291" r:id="rId13"/>
    <p:sldId id="266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64" r:id="rId22"/>
    <p:sldId id="262" r:id="rId23"/>
    <p:sldId id="282" r:id="rId24"/>
    <p:sldId id="283" r:id="rId25"/>
    <p:sldId id="284" r:id="rId26"/>
    <p:sldId id="285" r:id="rId27"/>
    <p:sldId id="286" r:id="rId28"/>
    <p:sldId id="287" r:id="rId29"/>
    <p:sldId id="289" r:id="rId30"/>
    <p:sldId id="267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76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suarios\Desktop\Fotos%20importantes\Diva\Documents\Diva\Grupo%20PAS%202018\Custos%20do%20PA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r>
              <a:rPr lang="pt-BR" dirty="0"/>
              <a:t>Variação</a:t>
            </a:r>
            <a:r>
              <a:rPr lang="pt-BR" baseline="0" dirty="0"/>
              <a:t> </a:t>
            </a:r>
            <a:r>
              <a:rPr lang="pt-BR" baseline="0" dirty="0" smtClean="0"/>
              <a:t>acumulada, a partir de 2014, das  despesas  do PAS</a:t>
            </a:r>
            <a:endParaRPr lang="pt-BR" dirty="0"/>
          </a:p>
        </c:rich>
      </c:tx>
      <c:layout>
        <c:manualLayout>
          <c:xMode val="edge"/>
          <c:yMode val="edge"/>
          <c:x val="0.17417420194151317"/>
          <c:y val="0"/>
        </c:manualLayout>
      </c:layout>
    </c:title>
    <c:plotArea>
      <c:layout>
        <c:manualLayout>
          <c:layoutTarget val="inner"/>
          <c:xMode val="edge"/>
          <c:yMode val="edge"/>
          <c:x val="7.6817998763666434E-2"/>
          <c:y val="8.8931051704107575E-2"/>
          <c:w val="0.87669985515340809"/>
          <c:h val="0.88760373847079999"/>
        </c:manualLayout>
      </c:layout>
      <c:lineChart>
        <c:grouping val="standard"/>
        <c:ser>
          <c:idx val="0"/>
          <c:order val="0"/>
          <c:tx>
            <c:v>Nominal</c:v>
          </c:tx>
          <c:dLbls>
            <c:dLbl>
              <c:idx val="1"/>
              <c:layout>
                <c:manualLayout>
                  <c:x val="4.8929522224405433E-3"/>
                  <c:y val="3.980071645468173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Val val="1"/>
          </c:dLbls>
          <c:cat>
            <c:numRef>
              <c:f>CUSTOS!$A$6:$A$8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CUSTOS!$J$6:$J$8</c:f>
              <c:numCache>
                <c:formatCode>0.0%</c:formatCode>
                <c:ptCount val="3"/>
                <c:pt idx="0">
                  <c:v>0.2383330672327999</c:v>
                </c:pt>
                <c:pt idx="1">
                  <c:v>0.44982542800856423</c:v>
                </c:pt>
                <c:pt idx="2">
                  <c:v>0.45926283302783827</c:v>
                </c:pt>
              </c:numCache>
            </c:numRef>
          </c:val>
        </c:ser>
        <c:ser>
          <c:idx val="1"/>
          <c:order val="1"/>
          <c:tx>
            <c:v>Real IPCA</c:v>
          </c:tx>
          <c:dLbls>
            <c:dLbl>
              <c:idx val="1"/>
              <c:layout>
                <c:manualLayout>
                  <c:x val="-1.6309840741468491E-3"/>
                  <c:y val="-3.980071645468173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Val val="1"/>
          </c:dLbls>
          <c:cat>
            <c:numRef>
              <c:f>CUSTOS!$A$6:$A$8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CUSTOS!$K$6:$K$8</c:f>
              <c:numCache>
                <c:formatCode>0.0%</c:formatCode>
                <c:ptCount val="3"/>
                <c:pt idx="0">
                  <c:v>0.11891134462656772</c:v>
                </c:pt>
                <c:pt idx="1">
                  <c:v>0.23250795949386469</c:v>
                </c:pt>
                <c:pt idx="2">
                  <c:v>0.20501393386631836</c:v>
                </c:pt>
              </c:numCache>
            </c:numRef>
          </c:val>
        </c:ser>
        <c:ser>
          <c:idx val="2"/>
          <c:order val="2"/>
          <c:tx>
            <c:v>Real VCMH</c:v>
          </c:tx>
          <c:dLbls>
            <c:txPr>
              <a:bodyPr/>
              <a:lstStyle/>
              <a:p>
                <a:pPr>
                  <a:defRPr sz="1600" b="1"/>
                </a:pPr>
                <a:endParaRPr lang="pt-BR"/>
              </a:p>
            </c:txPr>
            <c:showVal val="1"/>
          </c:dLbls>
          <c:cat>
            <c:numRef>
              <c:f>CUSTOS!$A$6:$A$8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CUSTOS!$L$6:$L$8</c:f>
              <c:numCache>
                <c:formatCode>0.0%</c:formatCode>
                <c:ptCount val="3"/>
                <c:pt idx="0">
                  <c:v>3.7999218133109719E-2</c:v>
                </c:pt>
                <c:pt idx="1">
                  <c:v>9.3662561011800313E-3</c:v>
                </c:pt>
                <c:pt idx="2">
                  <c:v>-0.14266956699554487</c:v>
                </c:pt>
              </c:numCache>
            </c:numRef>
          </c:val>
        </c:ser>
        <c:marker val="1"/>
        <c:axId val="83666048"/>
        <c:axId val="83667584"/>
      </c:lineChart>
      <c:catAx>
        <c:axId val="836660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 b="1"/>
            </a:pPr>
            <a:endParaRPr lang="pt-BR"/>
          </a:p>
        </c:txPr>
        <c:crossAx val="83667584"/>
        <c:crosses val="autoZero"/>
        <c:auto val="1"/>
        <c:lblAlgn val="ctr"/>
        <c:lblOffset val="100"/>
      </c:catAx>
      <c:valAx>
        <c:axId val="83667584"/>
        <c:scaling>
          <c:orientation val="minMax"/>
        </c:scaling>
        <c:axPos val="l"/>
        <c:majorGridlines/>
        <c:numFmt formatCode="0.0%" sourceLinked="1"/>
        <c:majorTickMark val="none"/>
        <c:tickLblPos val="nextTo"/>
        <c:txPr>
          <a:bodyPr/>
          <a:lstStyle/>
          <a:p>
            <a:pPr>
              <a:defRPr b="1"/>
            </a:pPr>
            <a:endParaRPr lang="pt-BR"/>
          </a:p>
        </c:txPr>
        <c:crossAx val="83666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777166479809827"/>
          <c:y val="0.12552143117108544"/>
          <c:w val="0.15329822239752627"/>
          <c:h val="0.15903844595281652"/>
        </c:manualLayout>
      </c:layout>
      <c:txPr>
        <a:bodyPr/>
        <a:lstStyle/>
        <a:p>
          <a:pPr>
            <a:defRPr sz="1400"/>
          </a:pPr>
          <a:endParaRPr lang="pt-BR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0.09174</cdr:x>
      <cdr:y>0.8806</cdr:y>
    </cdr:from>
    <cdr:to>
      <cdr:x>0.7156</cdr:x>
      <cdr:y>1</cdr:y>
    </cdr:to>
    <cdr:sp macro="" textlink="">
      <cdr:nvSpPr>
        <cdr:cNvPr id="2" name="Retângulo de cantos arredondados 1"/>
        <cdr:cNvSpPr/>
      </cdr:nvSpPr>
      <cdr:spPr>
        <a:xfrm xmlns:a="http://schemas.openxmlformats.org/drawingml/2006/main">
          <a:off x="714380" y="4214842"/>
          <a:ext cx="4857784" cy="571504"/>
        </a:xfrm>
        <a:prstGeom xmlns:a="http://schemas.openxmlformats.org/drawingml/2006/main" prst="roundRect">
          <a:avLst/>
        </a:prstGeom>
        <a:solidFill xmlns:a="http://schemas.openxmlformats.org/drawingml/2006/main">
          <a:srgbClr val="4F81BD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pt-BR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pt-BR" dirty="0" smtClean="0"/>
            <a:t>DESAFIO – MANTER O NÍVEL DE  REDUÇÃO DE CUSTOS SEM PERDA DE QUALIDADE</a:t>
          </a:r>
          <a:endParaRPr lang="pt-BR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8C17A8-FA50-4C66-B62C-130690B27478}" type="datetimeFigureOut">
              <a:rPr lang="pt-BR" smtClean="0"/>
              <a:pPr/>
              <a:t>27/06/2018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E3AC4-013C-4664-A7F5-9DCA0FDFB12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56307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62336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6145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42964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7054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27/06/2018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2538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27/06/2018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1409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27/06/2018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29857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27/06/2018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8392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27/06/2018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756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F0873-4FFF-42E5-9BDD-48EA1B89B068}" type="datetimeFigureOut">
              <a:rPr lang="pt-BR" smtClean="0"/>
              <a:pPr/>
              <a:t>27/06/2018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76670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F0873-4FFF-42E5-9BDD-48EA1B89B068}" type="datetimeFigureOut">
              <a:rPr lang="pt-BR" smtClean="0"/>
              <a:pPr/>
              <a:t>27/06/2018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9CCE2-B8AF-4C16-9599-D6B3924F45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0796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35729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285984" y="3068960"/>
            <a:ext cx="6858016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643174" y="500042"/>
            <a:ext cx="62865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Adequação do Plano de Assistência e Saúde – PAS, operado pela Fundação de Assistência e Previdência Social do BNDES - FAPES às Resoluções CGPAR nº 22 e 23</a:t>
            </a: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500298" y="4286256"/>
            <a:ext cx="628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Brasília, 28.06.2018</a:t>
            </a: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Luiz Borges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FAPES– Autogestão com Mantenedor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857232"/>
            <a:ext cx="6758006" cy="4697427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Desde 1975, a FAPES opera o PAS, com reconhecimento de qualidade pela ANS – obteve IDSS máximo nos últimos 5 anos- Res. CGPAR  22 – art. 3º - XIII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Autogestão não tem fins lucrativos (RN. 137–art. 2º- inc. II) e criação de programas de saúde de sucesso– limitação de gastos dos recursos públicos – Res.22 – art. 3º -II, III e V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Autogestão tem obrigações de acompanhamento econômico financeiro (RN. 137 – seção V) – maior controle da aplicação dos  recursos públicos – Res. 22 – art.3º - VI</a:t>
            </a:r>
          </a:p>
          <a:p>
            <a:pPr algn="just"/>
            <a:r>
              <a:rPr lang="pt-BR" sz="2000" dirty="0" smtClean="0"/>
              <a:t>Inviabilidade de absorção do plano por outras operadoras sem perda da qualidade - O PAS é um excelente plano, com rede credenciada e benefícios diferenciados   – Res. 22 – art. 3º - XIV </a:t>
            </a:r>
          </a:p>
          <a:p>
            <a:pPr algn="just"/>
            <a:endParaRPr lang="pt-BR" sz="2000" dirty="0" smtClean="0"/>
          </a:p>
          <a:p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3929058" y="5286388"/>
            <a:ext cx="457203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 ADEQUAR A FAPES COMO AUTOGESTÃO COM PATROCINADOR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21441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785918" y="214290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PAS – características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especiais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500166" y="1214422"/>
            <a:ext cx="7286676" cy="462598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 smtClean="0"/>
              <a:t>Abrangência: </a:t>
            </a:r>
            <a:r>
              <a:rPr lang="pt-BR" sz="2800" dirty="0" smtClean="0">
                <a:solidFill>
                  <a:schemeClr val="bg1">
                    <a:lumMod val="95000"/>
                  </a:schemeClr>
                </a:solidFill>
              </a:rPr>
              <a:t>participantes</a:t>
            </a:r>
            <a:r>
              <a:rPr lang="pt-BR" sz="2800" dirty="0" smtClean="0"/>
              <a:t> </a:t>
            </a:r>
            <a:r>
              <a:rPr lang="pt-BR" sz="2800" dirty="0" smtClean="0"/>
              <a:t>empregados, aposentados </a:t>
            </a:r>
            <a:r>
              <a:rPr lang="pt-BR" sz="2800" dirty="0" smtClean="0"/>
              <a:t>e seus dependentes até certa idade, em duas modalidades: escolha dirigida e livre escolha.</a:t>
            </a:r>
            <a:endParaRPr lang="pt-BR" sz="2800" dirty="0" smtClean="0"/>
          </a:p>
          <a:p>
            <a:pPr>
              <a:buNone/>
            </a:pPr>
            <a:endParaRPr lang="pt-BR" sz="2800" dirty="0" smtClean="0"/>
          </a:p>
          <a:p>
            <a:pPr algn="just">
              <a:buNone/>
            </a:pPr>
            <a:r>
              <a:rPr lang="pt-BR" sz="2800" dirty="0" smtClean="0">
                <a:solidFill>
                  <a:schemeClr val="bg1">
                    <a:lumMod val="95000"/>
                  </a:schemeClr>
                </a:solidFill>
              </a:rPr>
              <a:t>Dependentes perdem direito ao PAS após o 25º mês da morte do titular.</a:t>
            </a:r>
            <a:endParaRPr lang="pt-BR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2928926" y="4786322"/>
            <a:ext cx="5286412" cy="92869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 smtClean="0"/>
              <a:t>DESAFIO – GARANTIR O DIREITO À SAÚDE SUPLEMENTAR DE QUALIDADE PARA  EMPREGADOS E APOSENTADOS</a:t>
            </a:r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21441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785918" y="214290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PAS – características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especiais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500166" y="1214422"/>
            <a:ext cx="7286676" cy="462598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 smtClean="0">
                <a:solidFill>
                  <a:schemeClr val="bg1">
                    <a:lumMod val="95000"/>
                  </a:schemeClr>
                </a:solidFill>
              </a:rPr>
              <a:t>Abrangência: </a:t>
            </a:r>
            <a:r>
              <a:rPr lang="pt-BR" sz="2800" dirty="0" smtClean="0">
                <a:solidFill>
                  <a:schemeClr val="bg1">
                    <a:lumMod val="95000"/>
                  </a:schemeClr>
                </a:solidFill>
              </a:rPr>
              <a:t>participantes </a:t>
            </a:r>
            <a:r>
              <a:rPr lang="pt-BR" sz="2800" dirty="0" smtClean="0">
                <a:solidFill>
                  <a:schemeClr val="bg1">
                    <a:lumMod val="95000"/>
                  </a:schemeClr>
                </a:solidFill>
              </a:rPr>
              <a:t>empregados, aposentados </a:t>
            </a:r>
            <a:r>
              <a:rPr lang="pt-BR" sz="2800" dirty="0" smtClean="0">
                <a:solidFill>
                  <a:schemeClr val="bg1">
                    <a:lumMod val="95000"/>
                  </a:schemeClr>
                </a:solidFill>
              </a:rPr>
              <a:t>e seus dependentes até certa idade, em duas modalidades: escolha dirigida e livre escolha;</a:t>
            </a:r>
            <a:endParaRPr lang="pt-BR" sz="28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None/>
            </a:pPr>
            <a:endParaRPr lang="pt-BR" sz="2800" dirty="0" smtClean="0"/>
          </a:p>
          <a:p>
            <a:pPr algn="just">
              <a:buNone/>
            </a:pPr>
            <a:r>
              <a:rPr lang="pt-BR" sz="2800" dirty="0" smtClean="0"/>
              <a:t>Dependentes perdem direito ao PAS após o 25º mês da morte do titular.</a:t>
            </a:r>
            <a:endParaRPr lang="pt-BR" sz="2800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2928926" y="4786322"/>
            <a:ext cx="5286412" cy="92869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 smtClean="0"/>
              <a:t>DESAFIO – GARANTIR O DIREITO À SAÚDE SUPLEMENTAR DE QUALIDADE PARA  EMPREGADOS E APOSENTADOS</a:t>
            </a:r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Plano de Assistência e Saúde -PAS  Pesquisa de Satisfação - 2018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071546"/>
            <a:ext cx="6758006" cy="4697427"/>
          </a:xfrm>
        </p:spPr>
        <p:txBody>
          <a:bodyPr>
            <a:normAutofit/>
          </a:bodyPr>
          <a:lstStyle/>
          <a:p>
            <a:r>
              <a:rPr lang="pt-BR" sz="2000" dirty="0" smtClean="0"/>
              <a:t>1. </a:t>
            </a:r>
            <a:r>
              <a:rPr lang="pt-BR" sz="2000" dirty="0" err="1" smtClean="0"/>
              <a:t>Frequência</a:t>
            </a:r>
            <a:r>
              <a:rPr lang="pt-BR" sz="2000" dirty="0" smtClean="0"/>
              <a:t> que conseguiu ter cuidados de saúde – 87%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2. </a:t>
            </a:r>
            <a:r>
              <a:rPr lang="pt-BR" sz="2000" dirty="0" err="1" smtClean="0">
                <a:solidFill>
                  <a:schemeClr val="bg1">
                    <a:lumMod val="95000"/>
                  </a:schemeClr>
                </a:solidFill>
              </a:rPr>
              <a:t>Frequência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 que foi atendido quando necessitou de atenção imediata – 94%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3.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de toda a atenção em saúde recebida – 96%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4.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 acesso à lista de prestadores serviços credenciados pelo plano – 88%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5.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 atendimento da operadora nos quesitos respeito e acesso – 97%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6.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dos documentos e formulários quanto ao quesito facilidade – 88%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7. </a:t>
            </a:r>
            <a:r>
              <a:rPr lang="pt-BR" sz="2000" b="1" dirty="0" smtClean="0">
                <a:solidFill>
                  <a:schemeClr val="bg1">
                    <a:lumMod val="95000"/>
                  </a:schemeClr>
                </a:solidFill>
              </a:rPr>
              <a:t>Nota para qualificar o plano – 99%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8.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Recomendação do plano a amigos ou familiares – 97%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929058" y="5286388"/>
            <a:ext cx="457203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 MANTER A SATISFAÇÃO DOS BENEFICIÁRIOS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Plano de Assistência e Saúde -PAS  Pesquisa de Satisfação - 2018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071546"/>
            <a:ext cx="6758006" cy="4697427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1. </a:t>
            </a:r>
            <a:r>
              <a:rPr lang="pt-BR" sz="2000" dirty="0" err="1" smtClean="0">
                <a:solidFill>
                  <a:schemeClr val="bg1">
                    <a:lumMod val="95000"/>
                  </a:schemeClr>
                </a:solidFill>
              </a:rPr>
              <a:t>Frequência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 que conseguiu ter cuidados de saúde – 87%</a:t>
            </a:r>
          </a:p>
          <a:p>
            <a:r>
              <a:rPr lang="pt-BR" sz="2000" dirty="0" smtClean="0"/>
              <a:t>2. </a:t>
            </a:r>
            <a:r>
              <a:rPr lang="pt-BR" sz="2000" dirty="0" err="1" smtClean="0"/>
              <a:t>Frequência</a:t>
            </a:r>
            <a:r>
              <a:rPr lang="pt-BR" sz="2000" dirty="0" smtClean="0"/>
              <a:t> que foi atendido quando necessitou de atenção imediata – 94%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3.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de toda a atenção em saúde recebida – 96%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4.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 acesso à lista de prestadores serviços credenciados pelo plano – 88%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5.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 atendimento da operadora nos quesitos respeito e acesso – 97%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6.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dos documentos e formulários quanto ao quesito facilidade – 88%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7. </a:t>
            </a:r>
            <a:r>
              <a:rPr lang="pt-BR" sz="2000" b="1" dirty="0" smtClean="0">
                <a:solidFill>
                  <a:schemeClr val="bg1">
                    <a:lumMod val="95000"/>
                  </a:schemeClr>
                </a:solidFill>
              </a:rPr>
              <a:t>Nota para qualificar o plano – 99%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8.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Recomendação do plano a amigos ou familiares – 97%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929058" y="5286388"/>
            <a:ext cx="457203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 MANTER A SATISFAÇÃO DOS BENEFICIÁRIOS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Plano de Assistência e Saúde -PAS  Pesquisa de Satisfação - 2018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071546"/>
            <a:ext cx="6758006" cy="4697427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1. </a:t>
            </a:r>
            <a:r>
              <a:rPr lang="pt-BR" sz="2000" dirty="0" err="1" smtClean="0">
                <a:solidFill>
                  <a:schemeClr val="bg1">
                    <a:lumMod val="95000"/>
                  </a:schemeClr>
                </a:solidFill>
              </a:rPr>
              <a:t>Frequência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 que conseguiu ter cuidados de saúde – 87%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2. </a:t>
            </a:r>
            <a:r>
              <a:rPr lang="pt-BR" sz="2000" dirty="0" err="1" smtClean="0">
                <a:solidFill>
                  <a:schemeClr val="bg1">
                    <a:lumMod val="95000"/>
                  </a:schemeClr>
                </a:solidFill>
              </a:rPr>
              <a:t>Frequência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 que foi atendido quando necessitou de atenção imediata – 94%</a:t>
            </a:r>
          </a:p>
          <a:p>
            <a:r>
              <a:rPr lang="pt-BR" sz="2000" dirty="0" smtClean="0"/>
              <a:t>3. </a:t>
            </a:r>
            <a:r>
              <a:rPr lang="pt-BR" sz="2000" dirty="0" smtClean="0"/>
              <a:t>Avaliação de toda a atenção em saúde recebida – 96%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4.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 acesso à lista de prestadores serviços credenciados pelo plano – 88%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5.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 atendimento da operadora nos quesitos respeito e acesso – 97%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6.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dos documentos e formulários quanto ao quesito facilidade – 88%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7. </a:t>
            </a:r>
            <a:r>
              <a:rPr lang="pt-BR" sz="2000" b="1" dirty="0" smtClean="0">
                <a:solidFill>
                  <a:schemeClr val="bg1">
                    <a:lumMod val="95000"/>
                  </a:schemeClr>
                </a:solidFill>
              </a:rPr>
              <a:t>Nota para qualificar o plano – 99%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8.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Recomendação do plano a amigos ou familiares – 97%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929058" y="5286388"/>
            <a:ext cx="457203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 MANTER A SATISFAÇÃO DOS BENEFICIÁRIOS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Plano de Assistência e Saúde -PAS  Pesquisa de Satisfação - 2018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071546"/>
            <a:ext cx="6758006" cy="4697427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1. </a:t>
            </a:r>
            <a:r>
              <a:rPr lang="pt-BR" sz="2000" dirty="0" err="1" smtClean="0">
                <a:solidFill>
                  <a:schemeClr val="bg1">
                    <a:lumMod val="95000"/>
                  </a:schemeClr>
                </a:solidFill>
              </a:rPr>
              <a:t>Frequência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 que conseguiu ter cuidados de saúde – 87%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2. </a:t>
            </a:r>
            <a:r>
              <a:rPr lang="pt-BR" sz="2000" dirty="0" err="1" smtClean="0">
                <a:solidFill>
                  <a:schemeClr val="bg1">
                    <a:lumMod val="95000"/>
                  </a:schemeClr>
                </a:solidFill>
              </a:rPr>
              <a:t>Frequência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 que foi atendido quando necessitou de atenção imediata – 94%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3.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de toda a atenção em saúde recebida – 96%</a:t>
            </a:r>
          </a:p>
          <a:p>
            <a:r>
              <a:rPr lang="pt-BR" sz="2000" dirty="0" smtClean="0"/>
              <a:t>4. </a:t>
            </a:r>
            <a:r>
              <a:rPr lang="pt-BR" sz="2000" dirty="0" smtClean="0"/>
              <a:t>Avaliação do acesso à lista de prestadores serviços credenciados pelo plano – 88%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5.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 atendimento da operadora nos quesitos respeito e acesso – 97%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6.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dos documentos e formulários quanto ao quesito facilidade – 88%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7. </a:t>
            </a:r>
            <a:r>
              <a:rPr lang="pt-BR" sz="2000" b="1" dirty="0" smtClean="0">
                <a:solidFill>
                  <a:schemeClr val="bg1">
                    <a:lumMod val="95000"/>
                  </a:schemeClr>
                </a:solidFill>
              </a:rPr>
              <a:t>Nota para qualificar o plano – 99%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8.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Recomendação do plano a amigos ou familiares – 97%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929058" y="5286388"/>
            <a:ext cx="457203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 MANTER A SATISFAÇÃO DOS BENEFICIÁRIOS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Plano de Assistência e Saúde -PAS  Pesquisa de Satisfação - 2018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071546"/>
            <a:ext cx="6758006" cy="4697427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1. </a:t>
            </a:r>
            <a:r>
              <a:rPr lang="pt-BR" sz="2000" dirty="0" err="1" smtClean="0">
                <a:solidFill>
                  <a:schemeClr val="bg1">
                    <a:lumMod val="95000"/>
                  </a:schemeClr>
                </a:solidFill>
              </a:rPr>
              <a:t>Frequência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 que conseguiu ter cuidados de saúde – 87%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2. </a:t>
            </a:r>
            <a:r>
              <a:rPr lang="pt-BR" sz="2000" dirty="0" err="1" smtClean="0">
                <a:solidFill>
                  <a:schemeClr val="bg1">
                    <a:lumMod val="95000"/>
                  </a:schemeClr>
                </a:solidFill>
              </a:rPr>
              <a:t>Frequência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 que foi atendido quando necessitou de atenção imediata – 94%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3.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de toda a atenção em saúde recebida – 96%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4.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 acesso à lista de prestadores serviços credenciados pelo plano – 88%</a:t>
            </a:r>
          </a:p>
          <a:p>
            <a:r>
              <a:rPr lang="pt-BR" sz="2000" dirty="0" smtClean="0"/>
              <a:t>5. </a:t>
            </a:r>
            <a:r>
              <a:rPr lang="pt-BR" sz="2000" dirty="0" smtClean="0"/>
              <a:t>Avaliação do atendimento da operadora nos quesitos respeito e acesso – 97%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6.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dos documentos e formulários quanto ao quesito facilidade – 88%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7. </a:t>
            </a:r>
            <a:r>
              <a:rPr lang="pt-BR" sz="2000" b="1" dirty="0" smtClean="0">
                <a:solidFill>
                  <a:schemeClr val="bg1">
                    <a:lumMod val="95000"/>
                  </a:schemeClr>
                </a:solidFill>
              </a:rPr>
              <a:t>Nota para qualificar o plano – 99%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8.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Recomendação do plano a amigos ou familiares – 97%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929058" y="5286388"/>
            <a:ext cx="457203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 MANTER A SATISFAÇÃO DOS BENEFICIÁRIOS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Plano de Assistência e Saúde -PAS  Pesquisa de Satisfação - 2018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071546"/>
            <a:ext cx="6758006" cy="4697427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1. </a:t>
            </a:r>
            <a:r>
              <a:rPr lang="pt-BR" sz="2000" dirty="0" err="1" smtClean="0">
                <a:solidFill>
                  <a:schemeClr val="bg1">
                    <a:lumMod val="95000"/>
                  </a:schemeClr>
                </a:solidFill>
              </a:rPr>
              <a:t>Frequência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 que conseguiu ter cuidados de saúde – 87%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2. </a:t>
            </a:r>
            <a:r>
              <a:rPr lang="pt-BR" sz="2000" dirty="0" err="1" smtClean="0">
                <a:solidFill>
                  <a:schemeClr val="bg1">
                    <a:lumMod val="95000"/>
                  </a:schemeClr>
                </a:solidFill>
              </a:rPr>
              <a:t>Frequência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 que foi atendido quando necessitou de atenção imediata – 94%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3.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de toda a atenção em saúde recebida – 96%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4.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 acesso à lista de prestadores serviços credenciados pelo plano – 88%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5.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 atendimento da operadora nos quesitos respeito e acesso – 97%</a:t>
            </a:r>
          </a:p>
          <a:p>
            <a:r>
              <a:rPr lang="pt-BR" sz="2000" dirty="0" smtClean="0"/>
              <a:t>6. </a:t>
            </a:r>
            <a:r>
              <a:rPr lang="pt-BR" sz="2000" dirty="0" smtClean="0"/>
              <a:t>Avaliação dos documentos e formulários quanto ao quesito facilidade – 88%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7. </a:t>
            </a:r>
            <a:r>
              <a:rPr lang="pt-BR" sz="2000" b="1" dirty="0" smtClean="0">
                <a:solidFill>
                  <a:schemeClr val="bg1">
                    <a:lumMod val="95000"/>
                  </a:schemeClr>
                </a:solidFill>
              </a:rPr>
              <a:t>Nota para qualificar o plano – 99%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8.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Recomendação do plano a amigos ou familiares – 97%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3929058" y="5286388"/>
            <a:ext cx="457203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 MANTER A SATISFAÇÃO DOS BENEFICIÁRIOS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Plano de Assistência e Saúde -PAS  Pesquisa de Satisfação - 2018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071546"/>
            <a:ext cx="6758006" cy="4697427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1. </a:t>
            </a:r>
            <a:r>
              <a:rPr lang="pt-BR" sz="2000" dirty="0" err="1" smtClean="0">
                <a:solidFill>
                  <a:schemeClr val="bg1">
                    <a:lumMod val="95000"/>
                  </a:schemeClr>
                </a:solidFill>
              </a:rPr>
              <a:t>Frequência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 que conseguiu ter cuidados de saúde – 87%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2. </a:t>
            </a:r>
            <a:r>
              <a:rPr lang="pt-BR" sz="2000" dirty="0" err="1" smtClean="0">
                <a:solidFill>
                  <a:schemeClr val="bg1">
                    <a:lumMod val="95000"/>
                  </a:schemeClr>
                </a:solidFill>
              </a:rPr>
              <a:t>Frequência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 que foi atendido quando necessitou de atenção imediata – 94%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3.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de toda a atenção em saúde recebida – 96%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4.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 acesso à lista de prestadores serviços credenciados pelo plano – 88%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5.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 atendimento da operadora nos quesitos respeito e acesso – 97%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6.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dos documentos e formulários quanto ao quesito facilidade – 88%</a:t>
            </a:r>
          </a:p>
          <a:p>
            <a:r>
              <a:rPr lang="pt-BR" sz="2000" dirty="0" smtClean="0"/>
              <a:t>7</a:t>
            </a:r>
            <a:r>
              <a:rPr lang="pt-BR" sz="2000" dirty="0" smtClean="0"/>
              <a:t>. Recomendação do plano a amigos ou familiares – 97</a:t>
            </a:r>
            <a:r>
              <a:rPr lang="pt-BR" sz="2000" dirty="0" smtClean="0"/>
              <a:t>%</a:t>
            </a:r>
            <a:endParaRPr lang="pt-BR" sz="2000" dirty="0" smtClean="0"/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8. </a:t>
            </a:r>
            <a:r>
              <a:rPr lang="pt-BR" sz="2000" b="1" dirty="0" smtClean="0">
                <a:solidFill>
                  <a:schemeClr val="bg1">
                    <a:lumMod val="95000"/>
                  </a:schemeClr>
                </a:solidFill>
              </a:rPr>
              <a:t>Nota para qualificar o plano – 99%</a:t>
            </a:r>
          </a:p>
          <a:p>
            <a:endParaRPr lang="pt-BR" sz="2000" dirty="0" smtClean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3929058" y="5286388"/>
            <a:ext cx="457203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 MANTER A SATISFAÇÃO DOS BENEFICIÁRIOS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Cenário da saúde suplementar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071546"/>
            <a:ext cx="6758006" cy="4697427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ANS propõe alta de 10% em plano de saúde individual (Jornal O Globo – 11/6/2018)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Contratos coletivos que não são regulados pela ANS já tem reajuste de 20% (Jornal O Globo -  11/6/2018)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Planos de saúde podem vedar a cobertura às doenças e lesões preexistentes por vinte e quatro meses - Lei 9.656, de 3/6/1998 – art.  11 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Planos de saúde lideram ranking de reclamação pelo 3º ano seguido, diz Instituto Brasileiro de Defesa do Consumidor – IDEC – (Agência Brasil – 12/3/2018)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Cotação de plano Sul America  – idade superior a 59 anos – R$ 4.914,75</a:t>
            </a:r>
          </a:p>
          <a:p>
            <a:pPr algn="just"/>
            <a:endParaRPr lang="pt-BR" sz="2000" dirty="0" smtClean="0"/>
          </a:p>
          <a:p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785918" y="5072074"/>
            <a:ext cx="678661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–EVITAR OS CUSTOS  ELEVADOS E  A BAIXA QUALIDADE NO ATENDIMENTO , EM ESPECIAL PARA IDOSOS E PORTADORES DE DOENÇAS PRÉ-EXISTENTES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Plano de Assistência e Saúde -PAS  Pesquisa de Satisfação - 2018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071546"/>
            <a:ext cx="6758006" cy="4697427"/>
          </a:xfrm>
        </p:spPr>
        <p:txBody>
          <a:bodyPr>
            <a:normAutofit/>
          </a:bodyPr>
          <a:lstStyle/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1. </a:t>
            </a:r>
            <a:r>
              <a:rPr lang="pt-BR" sz="2000" dirty="0" err="1" smtClean="0">
                <a:solidFill>
                  <a:schemeClr val="bg1">
                    <a:lumMod val="95000"/>
                  </a:schemeClr>
                </a:solidFill>
              </a:rPr>
              <a:t>Frequência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 que conseguiu ter cuidados de saúde – 87%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2. </a:t>
            </a:r>
            <a:r>
              <a:rPr lang="pt-BR" sz="2000" dirty="0" err="1" smtClean="0">
                <a:solidFill>
                  <a:schemeClr val="bg1">
                    <a:lumMod val="95000"/>
                  </a:schemeClr>
                </a:solidFill>
              </a:rPr>
              <a:t>Frequência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 que foi atendido quando necessitou de atenção imediata – 94%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3.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de toda a atenção em saúde recebida – 96%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4.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 acesso à lista de prestadores serviços credenciados pelo plano – 88%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5.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 atendimento da operadora nos quesitos respeito e acesso – 97%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6. 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Avaliação dos documentos e formulários quanto ao quesito facilidade – 88%</a:t>
            </a:r>
          </a:p>
          <a:p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7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. Recomendação do plano a amigos ou familiares – 97</a:t>
            </a:r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%</a:t>
            </a:r>
            <a:endParaRPr lang="pt-BR" sz="20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pt-BR" sz="2000" dirty="0" smtClean="0">
                <a:solidFill>
                  <a:srgbClr val="FF0000"/>
                </a:solidFill>
              </a:rPr>
              <a:t>8. </a:t>
            </a:r>
            <a:r>
              <a:rPr lang="pt-BR" sz="2000" b="1" dirty="0" smtClean="0">
                <a:solidFill>
                  <a:srgbClr val="FF0000"/>
                </a:solidFill>
              </a:rPr>
              <a:t>Nota para qualificar o plano – 99%</a:t>
            </a:r>
          </a:p>
          <a:p>
            <a:endParaRPr lang="pt-BR" sz="2000" dirty="0" smtClean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3929058" y="5286388"/>
            <a:ext cx="457203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 MANTER A SATISFAÇÃO DOS BENEFICIÁRIOS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35729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000232" y="214290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CUSTO  PAS –RECURSOS PÚBLICOS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1357290" y="928670"/>
          <a:ext cx="778671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1500166" y="5715016"/>
            <a:ext cx="7000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Em 2017, considerada estimativa  do VCMH - 18,5% como a variação média dos últimos 3 anos</a:t>
            </a:r>
            <a:endParaRPr lang="pt-BR" sz="1400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07153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643042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FAPES – 20 MIL  beneficiários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428728" y="857232"/>
            <a:ext cx="7429552" cy="535785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pt-BR" sz="5500" dirty="0" smtClean="0"/>
              <a:t>Art. 2º da RN. 137 de 2006, alterada pelas RN.148, de 2007; RN 272, de 2011 e RN 355, de 2014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Art. 2º – (...) Define-se como operadora de planos privados de assistência à saúde na modalidade autogestão: (...)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II – a pessoa jurídica de direito privado de fins não econômicos que, vinculada à entidade pública ou privada patrocinadora, instituidora ou mantenedora, opera plano privado de assistência à saúde exclusivamente aos seguintes beneficiários: (...)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h) aposentados que tenham sido vinculados anteriormente à própria entidade de autogestão ou a sua entidade patrocinadora ou mantenedora; 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i) pensionistas dos beneficiários descritos nas alíneas anteriores;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 j) grupo familiar até o quarto grau de parentesco consangüíneo, até o segundo grau de parentesco por afinidade, criança ou adolescente sob guarda ou tutela, curatelado, cônjuge ou companheiro dos beneficiários descritos nas alíneas anteriores;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O plano poderá ser ofertado aos pais , filhos, avós , irmãos, tios e primos, bem como ao sogro, sogra, genro, nora e cunhados.  </a:t>
            </a: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000364" y="5357826"/>
            <a:ext cx="4857784" cy="57150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 smtClean="0"/>
              <a:t>DESAFIO – OFERTAR PLANOS PARA AGREGADOS</a:t>
            </a:r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07153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643042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FAPES – 20 MIL  beneficiários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428728" y="857232"/>
            <a:ext cx="7429552" cy="535785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pt-BR" sz="5500" dirty="0" smtClean="0"/>
              <a:t>Art. 2º da RN. 137 de 2006, alterada pelas RN.148, de 2007; RN 272, de 2011 e RN 355, de 2014</a:t>
            </a:r>
          </a:p>
          <a:p>
            <a:pPr algn="just">
              <a:buNone/>
            </a:pPr>
            <a:r>
              <a:rPr lang="pt-BR" sz="5500" dirty="0" smtClean="0"/>
              <a:t>Art. 2º – (...) Define-se como operadora de planos privados de assistência à saúde na modalidade autogestão: (...)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II – a pessoa jurídica de direito privado de fins não econômicos que, vinculada à entidade pública ou privada patrocinadora, instituidora ou mantenedora, opera plano privado de assistência à saúde exclusivamente aos seguintes beneficiários: (...)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h) aposentados que tenham sido vinculados anteriormente à própria entidade de autogestão ou a sua entidade patrocinadora ou mantenedora; 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i) pensionistas dos beneficiários descritos nas alíneas anteriores;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 j) grupo familiar até o quarto grau de parentesco consangüíneo, até o segundo grau de parentesco por afinidade, criança ou adolescente sob guarda ou tutela, curatelado, cônjuge ou companheiro dos beneficiários descritos nas alíneas anteriores;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O plano poderá ser ofertado aos pais , filhos, avós , irmãos, tios e primos, bem como ao sogro, sogra, genro, nora e cunhados.  </a:t>
            </a: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000364" y="5357826"/>
            <a:ext cx="4857784" cy="57150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 smtClean="0"/>
              <a:t>DESAFIO – OFERTAR PLANOS PARA AGREGADOS</a:t>
            </a:r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07153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643042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FAPES – 20 MIL  beneficiários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428728" y="857232"/>
            <a:ext cx="7429552" cy="535785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pt-BR" sz="5500" dirty="0" smtClean="0"/>
              <a:t>Art. 2º da RN. 137 de 2006, alterada pelas RN.148, de 2007; RN 272, de 2011 e RN 355, de 2014</a:t>
            </a:r>
          </a:p>
          <a:p>
            <a:pPr algn="just">
              <a:buNone/>
            </a:pPr>
            <a:r>
              <a:rPr lang="pt-BR" sz="5500" dirty="0" smtClean="0"/>
              <a:t>Art. 2º – (...) Define-se como operadora de planos privados de assistência à saúde na modalidade autogestão: (...)</a:t>
            </a:r>
          </a:p>
          <a:p>
            <a:pPr algn="just">
              <a:buNone/>
            </a:pPr>
            <a:r>
              <a:rPr lang="pt-BR" sz="5500" dirty="0" smtClean="0"/>
              <a:t>II – a pessoa jurídica de direito privado de fins não econômicos que, vinculada à entidade pública ou privada patrocinadora, instituidora ou mantenedora, opera plano privado de assistência à saúde exclusivamente aos seguintes beneficiários: (...)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h) aposentados que tenham sido vinculados anteriormente à própria entidade de autogestão ou a sua entidade patrocinadora ou mantenedora; 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i) pensionistas dos beneficiários descritos nas alíneas anteriores;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 j) grupo familiar até o quarto grau de parentesco consangüíneo, até o segundo grau de parentesco por afinidade, criança ou adolescente sob guarda ou tutela, curatelado, cônjuge ou companheiro dos beneficiários descritos nas alíneas anteriores;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O plano poderá ser ofertado aos pais , filhos, avós , irmãos, tios e primos, bem como ao sogro, sogra, genro, nora e cunhados.  </a:t>
            </a: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000364" y="5357826"/>
            <a:ext cx="4857784" cy="57150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 smtClean="0"/>
              <a:t>DESAFIO – OFERTAR PLANOS PARA AGREGADOS</a:t>
            </a:r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07153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643042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FAPES – 20 MIL  beneficiários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428728" y="857232"/>
            <a:ext cx="7429552" cy="535785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pt-BR" sz="5500" dirty="0" smtClean="0"/>
              <a:t>Art. 2º da RN. 137 de 2006, alterada pelas RN.148, de 2007; RN 272, de 2011 e RN 355, de 2014</a:t>
            </a:r>
          </a:p>
          <a:p>
            <a:pPr algn="just">
              <a:buNone/>
            </a:pPr>
            <a:r>
              <a:rPr lang="pt-BR" sz="5500" dirty="0" smtClean="0"/>
              <a:t>Art. 2º – (...) Define-se como operadora de planos privados de assistência à saúde na modalidade autogestão: (...)</a:t>
            </a:r>
          </a:p>
          <a:p>
            <a:pPr algn="just">
              <a:buNone/>
            </a:pPr>
            <a:r>
              <a:rPr lang="pt-BR" sz="5500" dirty="0" smtClean="0"/>
              <a:t>II – a pessoa jurídica de direito privado de fins não econômicos que, vinculada à entidade pública ou privada patrocinadora, instituidora ou mantenedora, opera plano privado de assistência à saúde exclusivamente aos seguintes beneficiários: (...)</a:t>
            </a:r>
          </a:p>
          <a:p>
            <a:pPr algn="just">
              <a:buNone/>
            </a:pPr>
            <a:r>
              <a:rPr lang="pt-BR" sz="5500" dirty="0" smtClean="0"/>
              <a:t>h) aposentados que tenham sido vinculados anteriormente à própria entidade de autogestão ou a sua entidade patrocinadora ou mantenedora; 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i) pensionistas dos beneficiários descritos nas alíneas anteriores;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 j) grupo familiar até o quarto grau de parentesco consangüíneo, até o segundo grau de parentesco por afinidade, criança ou adolescente sob guarda ou tutela, curatelado, cônjuge ou companheiro dos beneficiários descritos nas alíneas anteriores;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O plano poderá ser ofertado aos pais , filhos, avós , irmãos, tios e primos, bem como ao sogro, sogra, genro, nora e cunhados.  </a:t>
            </a: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000364" y="5357826"/>
            <a:ext cx="4857784" cy="57150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 smtClean="0"/>
              <a:t>DESAFIO – OFERTAR PLANOS PARA AGREGADOS</a:t>
            </a:r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07153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643042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FAPES – 20 MIL  beneficiários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428728" y="857232"/>
            <a:ext cx="7429552" cy="535785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pt-BR" sz="5500" dirty="0" smtClean="0"/>
              <a:t>Art. 2º da RN. 137 de 2006, alterada pelas RN.148, de 2007; RN 272, de 2011 e RN 355, de 2014</a:t>
            </a:r>
          </a:p>
          <a:p>
            <a:pPr algn="just">
              <a:buNone/>
            </a:pPr>
            <a:r>
              <a:rPr lang="pt-BR" sz="5500" dirty="0" smtClean="0"/>
              <a:t>Art. 2º – (...) Define-se como operadora de planos privados de assistência à saúde na modalidade autogestão: (...)</a:t>
            </a:r>
          </a:p>
          <a:p>
            <a:pPr algn="just">
              <a:buNone/>
            </a:pPr>
            <a:r>
              <a:rPr lang="pt-BR" sz="5500" dirty="0" smtClean="0"/>
              <a:t>II – a pessoa jurídica de direito privado de fins não econômicos que, vinculada à entidade pública ou privada patrocinadora, instituidora ou mantenedora, opera plano privado de assistência à saúde exclusivamente aos seguintes beneficiários: (...)</a:t>
            </a:r>
          </a:p>
          <a:p>
            <a:pPr algn="just">
              <a:buNone/>
            </a:pPr>
            <a:r>
              <a:rPr lang="pt-BR" sz="5500" dirty="0" smtClean="0"/>
              <a:t>h) aposentados que tenham sido vinculados anteriormente à própria entidade de autogestão ou a sua entidade patrocinadora ou mantenedora; </a:t>
            </a:r>
          </a:p>
          <a:p>
            <a:pPr algn="just">
              <a:buNone/>
            </a:pPr>
            <a:r>
              <a:rPr lang="pt-BR" sz="5500" dirty="0" smtClean="0"/>
              <a:t>i) pensionistas dos beneficiários descritos nas alíneas anteriores;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 j) grupo familiar até o quarto grau de parentesco consangüíneo, até o segundo grau de parentesco por afinidade, criança ou adolescente sob guarda ou tutela, curatelado, cônjuge ou companheiro dos beneficiários descritos nas alíneas anteriores;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O plano poderá ser ofertado aos pais , filhos, avós , irmãos, tios e primos, bem como ao sogro, sogra, genro, nora e cunhados.  </a:t>
            </a: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000364" y="5357826"/>
            <a:ext cx="4857784" cy="57150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 smtClean="0"/>
              <a:t>DESAFIO – OFERTAR PLANOS PARA AGREGADOS</a:t>
            </a:r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07153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643042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FAPES – 20 MIL  beneficiários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428728" y="857232"/>
            <a:ext cx="7429552" cy="535785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pt-BR" sz="5500" dirty="0" smtClean="0"/>
              <a:t>Art. 2º da RN. 137 de 2006, alterada pelas RN.148, de 2007; RN 272, de 2011 e RN 355, de 2014</a:t>
            </a:r>
          </a:p>
          <a:p>
            <a:pPr algn="just">
              <a:buNone/>
            </a:pPr>
            <a:r>
              <a:rPr lang="pt-BR" sz="5500" dirty="0" smtClean="0"/>
              <a:t>Art. 2º – (...) Define-se como operadora de planos privados de assistência à saúde na modalidade autogestão: (...)</a:t>
            </a:r>
          </a:p>
          <a:p>
            <a:pPr algn="just">
              <a:buNone/>
            </a:pPr>
            <a:r>
              <a:rPr lang="pt-BR" sz="5500" dirty="0" smtClean="0"/>
              <a:t>II – a pessoa jurídica de direito privado de fins não econômicos que, vinculada à entidade pública ou privada patrocinadora, instituidora ou mantenedora, opera plano privado de assistência à saúde exclusivamente aos seguintes beneficiários: (...)</a:t>
            </a:r>
          </a:p>
          <a:p>
            <a:pPr algn="just">
              <a:buNone/>
            </a:pPr>
            <a:r>
              <a:rPr lang="pt-BR" sz="5500" dirty="0" smtClean="0"/>
              <a:t>h) aposentados que tenham sido vinculados anteriormente à própria entidade de autogestão ou a sua entidade patrocinadora ou mantenedora; </a:t>
            </a:r>
          </a:p>
          <a:p>
            <a:pPr algn="just">
              <a:buNone/>
            </a:pPr>
            <a:r>
              <a:rPr lang="pt-BR" sz="5500" dirty="0" smtClean="0"/>
              <a:t>i) pensionistas dos beneficiários descritos nas alíneas anteriores;</a:t>
            </a:r>
          </a:p>
          <a:p>
            <a:pPr algn="just">
              <a:buNone/>
            </a:pPr>
            <a:r>
              <a:rPr lang="pt-BR" sz="5500" dirty="0" smtClean="0"/>
              <a:t> j) grupo familiar até o quarto grau de parentesco consangüíneo, até o segundo grau de parentesco por afinidade, criança ou adolescente sob guarda ou tutela, curatelado, cônjuge ou companheiro dos beneficiários descritos nas alíneas anteriores;</a:t>
            </a:r>
          </a:p>
          <a:p>
            <a:pPr algn="just">
              <a:buNone/>
            </a:pPr>
            <a:r>
              <a:rPr lang="pt-BR" sz="5500" dirty="0" smtClean="0">
                <a:solidFill>
                  <a:schemeClr val="bg1">
                    <a:lumMod val="95000"/>
                  </a:schemeClr>
                </a:solidFill>
              </a:rPr>
              <a:t>O plano poderá ser ofertado aos pais , filhos, avós , irmãos, tios e primos, bem como ao sogro, sogra, genro, nora e cunhados.  </a:t>
            </a: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000364" y="5357826"/>
            <a:ext cx="4857784" cy="57150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 smtClean="0"/>
              <a:t>DESAFIO – OFERTAR PLANOS PARA AGREGADOS</a:t>
            </a:r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07153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643042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FAPES – 20 MIL  beneficiários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428728" y="857232"/>
            <a:ext cx="7429552" cy="5357850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pt-BR" sz="5500" dirty="0" smtClean="0"/>
              <a:t>Art. 2º da RN. 137 de 2006, alterada pelas RN.148, de 2007; RN 272, de 2011 e RN 355, de 2014</a:t>
            </a:r>
          </a:p>
          <a:p>
            <a:pPr algn="just">
              <a:buNone/>
            </a:pPr>
            <a:r>
              <a:rPr lang="pt-BR" sz="5500" dirty="0" smtClean="0"/>
              <a:t>Art. 2º – (...) Define-se como operadora de planos privados de assistência à saúde na modalidade autogestão: (...)</a:t>
            </a:r>
          </a:p>
          <a:p>
            <a:pPr algn="just">
              <a:buNone/>
            </a:pPr>
            <a:r>
              <a:rPr lang="pt-BR" sz="5500" dirty="0" smtClean="0"/>
              <a:t>II – a pessoa jurídica de direito privado de fins não econômicos que, vinculada à entidade pública ou privada patrocinadora, instituidora ou mantenedora, opera plano privado de assistência à saúde exclusivamente aos seguintes beneficiários: (...)</a:t>
            </a:r>
          </a:p>
          <a:p>
            <a:pPr algn="just">
              <a:buNone/>
            </a:pPr>
            <a:r>
              <a:rPr lang="pt-BR" sz="5500" dirty="0" smtClean="0"/>
              <a:t>h) aposentados que tenham sido vinculados anteriormente à própria entidade de autogestão ou a sua entidade patrocinadora ou mantenedora; </a:t>
            </a:r>
          </a:p>
          <a:p>
            <a:pPr algn="just">
              <a:buNone/>
            </a:pPr>
            <a:r>
              <a:rPr lang="pt-BR" sz="5500" dirty="0" smtClean="0"/>
              <a:t>i) pensionistas dos beneficiários descritos nas alíneas anteriores;</a:t>
            </a:r>
          </a:p>
          <a:p>
            <a:pPr algn="just">
              <a:buNone/>
            </a:pPr>
            <a:r>
              <a:rPr lang="pt-BR" sz="5500" dirty="0" smtClean="0"/>
              <a:t> j) grupo familiar até o quarto grau de parentesco consangüíneo, até o segundo grau de parentesco por afinidade, criança ou adolescente sob guarda ou tutela, curatelado, cônjuge ou companheiro dos beneficiários descritos nas alíneas anteriores;</a:t>
            </a:r>
          </a:p>
          <a:p>
            <a:pPr algn="just">
              <a:buNone/>
            </a:pPr>
            <a:r>
              <a:rPr lang="pt-BR" sz="5500" dirty="0" smtClean="0">
                <a:solidFill>
                  <a:srgbClr val="C00000"/>
                </a:solidFill>
              </a:rPr>
              <a:t>Um plano </a:t>
            </a:r>
            <a:r>
              <a:rPr lang="pt-BR" sz="5500" dirty="0" smtClean="0">
                <a:solidFill>
                  <a:srgbClr val="C00000"/>
                </a:solidFill>
              </a:rPr>
              <a:t>poderá ser ofertado aos </a:t>
            </a:r>
            <a:r>
              <a:rPr lang="pt-BR" sz="5500" dirty="0" smtClean="0">
                <a:solidFill>
                  <a:srgbClr val="C00000"/>
                </a:solidFill>
              </a:rPr>
              <a:t>pais, </a:t>
            </a:r>
            <a:r>
              <a:rPr lang="pt-BR" sz="5500" dirty="0" smtClean="0">
                <a:solidFill>
                  <a:srgbClr val="C00000"/>
                </a:solidFill>
              </a:rPr>
              <a:t>filhos, </a:t>
            </a:r>
            <a:r>
              <a:rPr lang="pt-BR" sz="5500" dirty="0" smtClean="0">
                <a:solidFill>
                  <a:srgbClr val="C00000"/>
                </a:solidFill>
              </a:rPr>
              <a:t>avós, </a:t>
            </a:r>
            <a:r>
              <a:rPr lang="pt-BR" sz="5500" dirty="0" smtClean="0">
                <a:solidFill>
                  <a:srgbClr val="C00000"/>
                </a:solidFill>
              </a:rPr>
              <a:t>irmãos, tios e primos, bem como ao sogro, sogra, genro, nora e cunhados.  </a:t>
            </a:r>
          </a:p>
          <a:p>
            <a:pPr>
              <a:buNone/>
            </a:pPr>
            <a:endParaRPr lang="pt-BR" dirty="0" smtClean="0">
              <a:solidFill>
                <a:srgbClr val="FF0000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000364" y="5357826"/>
            <a:ext cx="4857784" cy="57150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 smtClean="0"/>
              <a:t>DESAFIO – OFERTAR PLANOS PARA AGREGADOS</a:t>
            </a:r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21441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785918" y="214290"/>
            <a:ext cx="66437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PAS–custeio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e oferta no pós emprego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714480" y="1214422"/>
            <a:ext cx="6972320" cy="462598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 smtClean="0"/>
              <a:t>Na Resolução CGPAR 23 (artigos 8º, 9º e 16) há a previsão de mudanças respeitando o direito adquirido e buscando melhorias.</a:t>
            </a:r>
          </a:p>
          <a:p>
            <a:pPr>
              <a:buNone/>
            </a:pPr>
            <a:endParaRPr lang="pt-BR" sz="2800" dirty="0" smtClean="0"/>
          </a:p>
          <a:p>
            <a:pPr algn="just">
              <a:buNone/>
            </a:pPr>
            <a:r>
              <a:rPr lang="pt-BR" sz="2800" dirty="0" smtClean="0"/>
              <a:t>As Associações colaborarão com o BNDES na avaliação do direito adquirido dos atuais empregados e dos aposentados.</a:t>
            </a:r>
            <a:endParaRPr lang="pt-BR" sz="2800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2928926" y="4786322"/>
            <a:ext cx="5286412" cy="928694"/>
          </a:xfrm>
          <a:prstGeom prst="roundRect">
            <a:avLst>
              <a:gd name="adj" fmla="val 16667"/>
            </a:avLst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800" dirty="0" smtClean="0"/>
              <a:t>DESAFIO – GARANTIR O DIREITO À SAÚDE SUPLEMENTAR DE QUALIDADE PARA  EMPREGADOS E APOSENTADOS</a:t>
            </a:r>
            <a:endParaRPr lang="pt-BR" sz="1800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Cenário da saúde suplementar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071546"/>
            <a:ext cx="6758006" cy="4697427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ANS propõe alta de 10% em plano de saúde individual (Jornal O Globo – 11/6/2018)</a:t>
            </a:r>
          </a:p>
          <a:p>
            <a:pPr algn="just"/>
            <a:r>
              <a:rPr lang="pt-BR" sz="2000" dirty="0" smtClean="0"/>
              <a:t>Contratos coletivos que não são regulados pela ANS já tem reajuste de 20% (Jornal O Globo -  11/6/2018)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Planos de saúde podem vedar a cobertura às doenças e lesões preexistentes por vinte e quatro meses - Lei 9.656, de 3/6/1998 – art.  11 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Planos de saúde lideram ranking de reclamação pelo 3º ano seguido, diz Instituto Brasileiro de Defesa do Consumidor – IDEC – (Agência Brasil – 12/3/2018)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Cotação de plano Sul America  – idade superior a 59 anos – R$ 4.914,75</a:t>
            </a:r>
          </a:p>
          <a:p>
            <a:pPr algn="just"/>
            <a:endParaRPr lang="pt-BR" sz="2000" dirty="0" smtClean="0"/>
          </a:p>
          <a:p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785918" y="5072074"/>
            <a:ext cx="678661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–EVITAR OS CUSTOS  ELEVADOS E  A BAIXA QUALIDADE NO ATENDIMENTO , EM ESPECIAL PARA IDOSOS E PORTADORES DE DOENÇAS PRÉ-EXISTENTES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357290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2285984" y="3068960"/>
            <a:ext cx="6858016" cy="457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do</a:t>
            </a:r>
            <a:endParaRPr lang="pt-BR" dirty="0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2643174" y="500042"/>
            <a:ext cx="62865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Obrigado!</a:t>
            </a: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Material informativo nos sites das associações de ativos e assistidos do Sistema BNDES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500298" y="4286256"/>
            <a:ext cx="62865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Brasília, 28.06.2018</a:t>
            </a:r>
          </a:p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Luiz Borges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Cenário da saúde suplementar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071546"/>
            <a:ext cx="6758006" cy="4697427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ANS propõe alta de 10% em plano de saúde individual (Jornal O Globo – 11/6/2018)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Contratos coletivos que não são regulados pela ANS já tem reajuste de 20% (Jornal O Globo -  11/6/2018)</a:t>
            </a:r>
          </a:p>
          <a:p>
            <a:pPr algn="just"/>
            <a:r>
              <a:rPr lang="pt-BR" sz="2000" dirty="0" smtClean="0"/>
              <a:t>Planos de saúde podem vedar a cobertura às doenças e lesões preexistentes por vinte e quatro meses - Lei 9.656, de 3/6/1998 – art.  11 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Planos de saúde lideram ranking de reclamação pelo 3º ano seguido, diz Instituto Brasileiro de Defesa do Consumidor – IDEC – (Agência Brasil – 12/3/2018)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Cotação de plano Sul America  – idade superior a 59 anos – R$ 4.914,75</a:t>
            </a:r>
          </a:p>
          <a:p>
            <a:pPr algn="just"/>
            <a:endParaRPr lang="pt-BR" sz="2000" dirty="0" smtClean="0"/>
          </a:p>
          <a:p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785918" y="5072074"/>
            <a:ext cx="678661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–EVITAR OS CUSTOS  ELEVADOS E  A BAIXA QUALIDADE NO ATENDIMENTO , EM ESPECIAL PARA IDOSOS E PORTADORES DE DOENÇAS PRÉ-EXISTENTES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Cenário da saúde suplementar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071546"/>
            <a:ext cx="6758006" cy="4697427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ANS propõe alta de 10% em plano de saúde individual (Jornal O Globo – 11/6/2018)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Contratos coletivos que não são regulados pela ANS já tem reajuste de 20% (Jornal O Globo -  11/6/2018)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Planos de saúde podem vedar a cobertura às doenças e lesões preexistentes por vinte e quatro meses - Lei 9.656, de 3/6/1998 – art.  11 </a:t>
            </a:r>
          </a:p>
          <a:p>
            <a:pPr algn="just"/>
            <a:r>
              <a:rPr lang="pt-BR" sz="2000" dirty="0" smtClean="0"/>
              <a:t>Planos de saúde lideram ranking de reclamação pelo 3º ano seguido, diz Instituto Brasileiro de Defesa do Consumidor – IDEC – (Agência Brasil – 12/3/2018)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Cotação de plano Sul America  – idade superior a 59 anos – R$ 4.914,75</a:t>
            </a:r>
          </a:p>
          <a:p>
            <a:pPr algn="just"/>
            <a:endParaRPr lang="pt-BR" sz="2000" dirty="0" smtClean="0"/>
          </a:p>
          <a:p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785918" y="5072074"/>
            <a:ext cx="678661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–EVITAR OS CUSTOS  ELEVADOS E  A BAIXA QUALIDADE NO ATENDIMENTO , EM ESPECIAL PARA IDOSOS E PORTADORES DE DOENÇAS PRÉ-EXISTENTES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Cenário da saúde suplementar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1071546"/>
            <a:ext cx="6758006" cy="4697427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ANS propõe alta de 10% em plano de saúde individual (Jornal O Globo – 11/6/2018)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Contratos coletivos que não são regulados pela ANS já tem reajuste de 20% (Jornal O Globo -  11/6/2018)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Planos de saúde podem vedar a cobertura às doenças e lesões preexistentes por vinte e quatro meses - Lei 9.656, de 3/6/1998 – art.  11 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Planos de saúde lideram ranking de reclamação pelo 3º ano seguido, diz Instituto Brasileiro de Defesa do Consumidor – IDEC – (Agência Brasil – 12/3/2018)</a:t>
            </a:r>
          </a:p>
          <a:p>
            <a:pPr algn="just"/>
            <a:r>
              <a:rPr lang="pt-BR" sz="2000" dirty="0" smtClean="0"/>
              <a:t>Cotação de plano Sul America  – idade superior a 59 anos – R$ 4.914,75</a:t>
            </a:r>
          </a:p>
          <a:p>
            <a:pPr algn="just"/>
            <a:endParaRPr lang="pt-BR" sz="2000" dirty="0" smtClean="0"/>
          </a:p>
          <a:p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1785918" y="5072074"/>
            <a:ext cx="678661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–EVITAR OS CUSTOS  ELEVADOS E  A BAIXA QUALIDADE NO ATENDIMENTO , EM ESPECIAL PARA IDOSOS E PORTADORES DE DOENÇAS PRÉ-EXISTENTES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FAPES– Autogestão com Mantenedor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857232"/>
            <a:ext cx="6758006" cy="4697427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Desde 1975, a FAPES opera o PAS, com reconhecimento de qualidade pela ANS – obteve IDSS máximo nos últimos 5 anos- Res. CGPAR  22 – art. 3º - XIII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Autogestão não tem fins lucrativos (RN. 137–art. 2º- inc. II) e criação de programas de saúde de sucesso– limitação de gastos dos recursos públicos – Res.22 – art. 3º -II, III e V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Autogestão tem obrigações de acompanhamento econômico financeiro (RN. 137 – seção V) – maior controle da aplicação dos  recursos públicos – Res. 22 – art.3º - VI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Inviabilidade de absorção do plano por outras operadoras sem perda da qualidade - O PAS é um excelente plano, com rede credenciada e benefícios diferenciados   – Res. 22 – art. 3º - XIV </a:t>
            </a:r>
          </a:p>
          <a:p>
            <a:pPr algn="just"/>
            <a:endParaRPr lang="pt-BR" sz="2000" dirty="0" smtClean="0"/>
          </a:p>
          <a:p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3929058" y="5286388"/>
            <a:ext cx="457203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 ADEQUAR A FAPES COMO AUTOGESTÃO COM PATROCINADOR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FAPES– Autogestão com Mantenedor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857232"/>
            <a:ext cx="6758006" cy="4697427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Desde 1975, a FAPES opera o PAS, com reconhecimento de qualidade pela ANS – obteve IDSS máximo nos últimos 5 anos- Res. CGPAR  22 – art. 3º - XIII</a:t>
            </a:r>
          </a:p>
          <a:p>
            <a:pPr algn="just"/>
            <a:r>
              <a:rPr lang="pt-BR" sz="2000" dirty="0" smtClean="0"/>
              <a:t>Autogestão não tem fins lucrativos (RN. 137–art. 2º- inc. II) e criação de programas de saúde de sucesso– limitação de gastos dos recursos públicos – Res.22 – art. 3º -II, III e V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Autogestão tem obrigações de acompanhamento econômico financeiro (RN. 137 – seção V) – maior controle da aplicação dos  recursos públicos – Res. 22 – art.3º - VI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Inviabilidade de absorção do plano por outras operadoras sem perda da qualidade - O PAS é um excelente plano, com rede credenciada e benefícios diferenciados   – Res. 22 – art. 3º - XIV </a:t>
            </a:r>
          </a:p>
          <a:p>
            <a:pPr algn="just"/>
            <a:endParaRPr lang="pt-BR" sz="2000" dirty="0" smtClean="0"/>
          </a:p>
          <a:p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3929058" y="5286388"/>
            <a:ext cx="457203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 ADEQUAR A FAPES COMO AUTOGESTÃO COM PATROCINADOR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0" y="0"/>
            <a:ext cx="1428728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" descr="conjunt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6126117"/>
            <a:ext cx="4936909" cy="463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ixaDeTexto 8"/>
          <p:cNvSpPr txBox="1"/>
          <p:nvPr/>
        </p:nvSpPr>
        <p:spPr>
          <a:xfrm>
            <a:off x="1928794" y="214290"/>
            <a:ext cx="6858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FAPES– Autogestão com Mantenedor</a:t>
            </a: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Espaço Reservado para Conteúdo 10"/>
          <p:cNvSpPr>
            <a:spLocks noGrp="1"/>
          </p:cNvSpPr>
          <p:nvPr>
            <p:ph idx="1"/>
          </p:nvPr>
        </p:nvSpPr>
        <p:spPr>
          <a:xfrm>
            <a:off x="1928794" y="857232"/>
            <a:ext cx="6758006" cy="4697427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Desde 1975, a FAPES opera o PAS, com reconhecimento de qualidade pela ANS – obteve IDSS máximo nos últimos 5 anos- Res. CGPAR  22 – art. 3º - XIII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Autogestão não tem fins lucrativos (RN. 137–art. 2º- inc. II) e criação de programas de saúde de sucesso– limitação de gastos dos recursos públicos – Res.22 – art. 3º -II, III e V</a:t>
            </a:r>
          </a:p>
          <a:p>
            <a:pPr algn="just"/>
            <a:r>
              <a:rPr lang="pt-BR" sz="2000" dirty="0" smtClean="0"/>
              <a:t>Autogestão tem obrigações de acompanhamento econômico financeiro (RN. 137 – seção V) – maior controle da aplicação dos  recursos públicos – Res. 22 – art.3º - VI</a:t>
            </a:r>
          </a:p>
          <a:p>
            <a:pPr algn="just"/>
            <a:r>
              <a:rPr lang="pt-BR" sz="2000" dirty="0" smtClean="0">
                <a:solidFill>
                  <a:schemeClr val="bg1">
                    <a:lumMod val="95000"/>
                  </a:schemeClr>
                </a:solidFill>
              </a:rPr>
              <a:t>Inviabilidade de absorção do plano por outras operadoras sem perda da qualidade - O PAS é um excelente plano, com rede credenciada e benefícios diferenciados   – Res. 22 – art. 3º - XIV </a:t>
            </a:r>
          </a:p>
          <a:p>
            <a:pPr algn="just"/>
            <a:endParaRPr lang="pt-BR" sz="2000" dirty="0" smtClean="0"/>
          </a:p>
          <a:p>
            <a:endParaRPr lang="pt-BR" dirty="0"/>
          </a:p>
        </p:txBody>
      </p:sp>
      <p:sp>
        <p:nvSpPr>
          <p:cNvPr id="7" name="Retângulo de cantos arredondados 6"/>
          <p:cNvSpPr/>
          <p:nvPr/>
        </p:nvSpPr>
        <p:spPr>
          <a:xfrm>
            <a:off x="3929058" y="5286388"/>
            <a:ext cx="4572032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DESAFIO – ADEQUAR A FAPES COMO AUTOGESTÃO COM PATROCINADOR 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92352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3416</Words>
  <Application>Microsoft Office PowerPoint</Application>
  <PresentationFormat>Apresentação na tela (4:3)</PresentationFormat>
  <Paragraphs>234</Paragraphs>
  <Slides>30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Riscado</dc:creator>
  <cp:lastModifiedBy>user</cp:lastModifiedBy>
  <cp:revision>51</cp:revision>
  <dcterms:created xsi:type="dcterms:W3CDTF">2018-06-04T20:48:04Z</dcterms:created>
  <dcterms:modified xsi:type="dcterms:W3CDTF">2018-06-27T20:50:30Z</dcterms:modified>
</cp:coreProperties>
</file>