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49" r:id="rId2"/>
    <p:sldId id="342" r:id="rId3"/>
    <p:sldId id="343" r:id="rId4"/>
    <p:sldId id="344" r:id="rId5"/>
    <p:sldId id="345" r:id="rId6"/>
    <p:sldId id="347" r:id="rId7"/>
    <p:sldId id="348" r:id="rId8"/>
    <p:sldId id="333" r:id="rId9"/>
    <p:sldId id="384" r:id="rId10"/>
    <p:sldId id="335" r:id="rId11"/>
    <p:sldId id="336" r:id="rId12"/>
    <p:sldId id="351" r:id="rId13"/>
    <p:sldId id="352" r:id="rId14"/>
    <p:sldId id="353" r:id="rId15"/>
    <p:sldId id="354" r:id="rId16"/>
    <p:sldId id="337" r:id="rId17"/>
    <p:sldId id="338" r:id="rId18"/>
    <p:sldId id="339" r:id="rId19"/>
    <p:sldId id="355" r:id="rId20"/>
    <p:sldId id="341" r:id="rId21"/>
    <p:sldId id="383" r:id="rId22"/>
    <p:sldId id="358" r:id="rId23"/>
    <p:sldId id="359" r:id="rId24"/>
    <p:sldId id="360" r:id="rId25"/>
    <p:sldId id="361" r:id="rId26"/>
    <p:sldId id="362" r:id="rId27"/>
    <p:sldId id="363" r:id="rId28"/>
    <p:sldId id="364" r:id="rId29"/>
    <p:sldId id="365" r:id="rId30"/>
    <p:sldId id="366"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5" r:id="rId47"/>
    <p:sldId id="386" r:id="rId48"/>
    <p:sldId id="387" r:id="rId49"/>
    <p:sldId id="388" r:id="rId50"/>
    <p:sldId id="389" r:id="rId5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herme Silva Araújo" initials="G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90391" autoAdjust="0"/>
  </p:normalViewPr>
  <p:slideViewPr>
    <p:cSldViewPr>
      <p:cViewPr>
        <p:scale>
          <a:sx n="80" d="100"/>
          <a:sy n="80" d="100"/>
        </p:scale>
        <p:origin x="-1576"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commentAuthors" Target="commentAuthors.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esar\Dropbox\PED\Conjuntura\Sala%20de%20Situa&#231;&#227;o%20_PED%20(ces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esar\Dropbox\PED\Conjuntura\Sala%20de%20Situa&#231;&#227;o%20_PED%20(ces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CA0D-4829-ADB1-743D8F084202}"/>
              </c:ext>
            </c:extLst>
          </c:dPt>
          <c:dLbls>
            <c:spPr>
              <a:noFill/>
              <a:ln>
                <a:noFill/>
              </a:ln>
              <a:effectLst/>
            </c:spPr>
            <c:txPr>
              <a:bodyPr rot="0" spcFirstLastPara="1" vertOverflow="ellipsis" vert="horz" wrap="square" lIns="38100" tIns="19050" rIns="38100" bIns="19050" anchor="ctr" anchorCtr="1">
                <a:spAutoFit/>
              </a:bodyPr>
              <a:lstStyle/>
              <a:p>
                <a:pPr>
                  <a:defRPr lang="pt-B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'Desemprego Total'!$A$53:$A$64</c:f>
              <c:strCache>
                <c:ptCount val="12"/>
                <c:pt idx="0">
                  <c:v>Grécia*</c:v>
                </c:pt>
                <c:pt idx="1">
                  <c:v>Espanha</c:v>
                </c:pt>
                <c:pt idx="2">
                  <c:v>BRASIL**</c:v>
                </c:pt>
                <c:pt idx="3">
                  <c:v>Portugal</c:v>
                </c:pt>
                <c:pt idx="4">
                  <c:v>Itália</c:v>
                </c:pt>
                <c:pt idx="5">
                  <c:v>Área do Euro (19 países)</c:v>
                </c:pt>
                <c:pt idx="6">
                  <c:v>França</c:v>
                </c:pt>
                <c:pt idx="7">
                  <c:v>Reino Unido*</c:v>
                </c:pt>
                <c:pt idx="8">
                  <c:v>Estados Unidos</c:v>
                </c:pt>
                <c:pt idx="9">
                  <c:v>Alemanha</c:v>
                </c:pt>
                <c:pt idx="10">
                  <c:v>México</c:v>
                </c:pt>
                <c:pt idx="11">
                  <c:v>Japão</c:v>
                </c:pt>
              </c:strCache>
            </c:strRef>
          </c:cat>
          <c:val>
            <c:numRef>
              <c:f>'Desemprego Total'!$K$53:$K$64</c:f>
              <c:numCache>
                <c:formatCode>0.0</c:formatCode>
                <c:ptCount val="12"/>
                <c:pt idx="0">
                  <c:v>24.0</c:v>
                </c:pt>
                <c:pt idx="1">
                  <c:v>20.1</c:v>
                </c:pt>
                <c:pt idx="2">
                  <c:v>11.8</c:v>
                </c:pt>
                <c:pt idx="3">
                  <c:v>11.33333</c:v>
                </c:pt>
                <c:pt idx="4">
                  <c:v>11.56667</c:v>
                </c:pt>
                <c:pt idx="5">
                  <c:v>10.13333</c:v>
                </c:pt>
                <c:pt idx="6">
                  <c:v>9.9</c:v>
                </c:pt>
                <c:pt idx="7">
                  <c:v>5.0</c:v>
                </c:pt>
                <c:pt idx="8">
                  <c:v>4.866667</c:v>
                </c:pt>
                <c:pt idx="9">
                  <c:v>4.233333</c:v>
                </c:pt>
                <c:pt idx="10">
                  <c:v>3.975683</c:v>
                </c:pt>
                <c:pt idx="11">
                  <c:v>3.166666999999999</c:v>
                </c:pt>
              </c:numCache>
            </c:numRef>
          </c:val>
          <c:extLst xmlns:c16r2="http://schemas.microsoft.com/office/drawing/2015/06/chart">
            <c:ext xmlns:c16="http://schemas.microsoft.com/office/drawing/2014/chart" uri="{C3380CC4-5D6E-409C-BE32-E72D297353CC}">
              <c16:uniqueId val="{00000002-CA0D-4829-ADB1-743D8F084202}"/>
            </c:ext>
          </c:extLst>
        </c:ser>
        <c:dLbls>
          <c:showLegendKey val="0"/>
          <c:showVal val="0"/>
          <c:showCatName val="0"/>
          <c:showSerName val="0"/>
          <c:showPercent val="0"/>
          <c:showBubbleSize val="0"/>
        </c:dLbls>
        <c:gapWidth val="99"/>
        <c:overlap val="-26"/>
        <c:axId val="-2134888936"/>
        <c:axId val="-2134885640"/>
      </c:barChart>
      <c:catAx>
        <c:axId val="-213488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pt-BR" sz="1400" b="1" i="0" u="none" strike="noStrike" kern="1200" baseline="0">
                <a:solidFill>
                  <a:schemeClr val="tx1">
                    <a:lumMod val="65000"/>
                    <a:lumOff val="35000"/>
                  </a:schemeClr>
                </a:solidFill>
                <a:latin typeface="+mn-lt"/>
                <a:ea typeface="+mn-ea"/>
                <a:cs typeface="+mn-cs"/>
              </a:defRPr>
            </a:pPr>
            <a:endParaRPr lang="en-US"/>
          </a:p>
        </c:txPr>
        <c:crossAx val="-2134885640"/>
        <c:crosses val="autoZero"/>
        <c:auto val="1"/>
        <c:lblAlgn val="ctr"/>
        <c:lblOffset val="100"/>
        <c:noMultiLvlLbl val="0"/>
      </c:catAx>
      <c:valAx>
        <c:axId val="-2134885640"/>
        <c:scaling>
          <c:orientation val="minMax"/>
        </c:scaling>
        <c:delete val="1"/>
        <c:axPos val="l"/>
        <c:numFmt formatCode="0.0" sourceLinked="1"/>
        <c:majorTickMark val="none"/>
        <c:minorTickMark val="none"/>
        <c:tickLblPos val="nextTo"/>
        <c:crossAx val="-2134888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56100069179988"/>
          <c:y val="0.158298328404428"/>
          <c:w val="0.918086949255872"/>
          <c:h val="0.699193696291241"/>
        </c:manualLayout>
      </c:layout>
      <c:lineChart>
        <c:grouping val="standard"/>
        <c:varyColors val="0"/>
        <c:ser>
          <c:idx val="0"/>
          <c:order val="0"/>
          <c:tx>
            <c:v>Grécia</c:v>
          </c:tx>
          <c:spPr>
            <a:ln w="15875" cap="rnd">
              <a:solidFill>
                <a:schemeClr val="accent1"/>
              </a:solidFill>
              <a:round/>
            </a:ln>
            <a:effectLst/>
          </c:spPr>
          <c:marker>
            <c:symbol val="none"/>
          </c:marker>
          <c:dLbls>
            <c:dLbl>
              <c:idx val="9"/>
              <c:layout>
                <c:manualLayout>
                  <c:x val="-0.0207493285059831"/>
                  <c:y val="-0.02519561318583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DE3-4323-A355-B3757FE0EC4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Total'!$B$53:$K$53</c:f>
              <c:numCache>
                <c:formatCode>0.0</c:formatCode>
                <c:ptCount val="10"/>
                <c:pt idx="0">
                  <c:v>27.1</c:v>
                </c:pt>
                <c:pt idx="1">
                  <c:v>26.96667</c:v>
                </c:pt>
                <c:pt idx="2">
                  <c:v>26.23333</c:v>
                </c:pt>
                <c:pt idx="3">
                  <c:v>25.96667</c:v>
                </c:pt>
                <c:pt idx="4">
                  <c:v>25.76667</c:v>
                </c:pt>
                <c:pt idx="5">
                  <c:v>25.06666999999998</c:v>
                </c:pt>
                <c:pt idx="6">
                  <c:v>24.8</c:v>
                </c:pt>
                <c:pt idx="7">
                  <c:v>24.4</c:v>
                </c:pt>
                <c:pt idx="8">
                  <c:v>24.0</c:v>
                </c:pt>
                <c:pt idx="9">
                  <c:v>24.0</c:v>
                </c:pt>
              </c:numCache>
            </c:numRef>
          </c:val>
          <c:smooth val="0"/>
          <c:extLst xmlns:c16r2="http://schemas.microsoft.com/office/drawing/2015/06/chart">
            <c:ext xmlns:c16="http://schemas.microsoft.com/office/drawing/2014/chart" uri="{C3380CC4-5D6E-409C-BE32-E72D297353CC}">
              <c16:uniqueId val="{00000000-758F-4B42-8251-8D57BB8AFEE3}"/>
            </c:ext>
          </c:extLst>
        </c:ser>
        <c:ser>
          <c:idx val="1"/>
          <c:order val="1"/>
          <c:tx>
            <c:strRef>
              <c:f>'Desemprego Total'!$A$54</c:f>
              <c:strCache>
                <c:ptCount val="1"/>
                <c:pt idx="0">
                  <c:v>Espanha</c:v>
                </c:pt>
              </c:strCache>
            </c:strRef>
          </c:tx>
          <c:spPr>
            <a:ln w="19050" cap="rnd">
              <a:solidFill>
                <a:schemeClr val="accent2"/>
              </a:solidFill>
              <a:round/>
            </a:ln>
            <a:effectLst/>
          </c:spPr>
          <c:marker>
            <c:symbol val="none"/>
          </c:marker>
          <c:dLbls>
            <c:dLbl>
              <c:idx val="9"/>
              <c:layout>
                <c:manualLayout>
                  <c:x val="-0.0207493285059831"/>
                  <c:y val="0.0279951257620405"/>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DE3-4323-A355-B3757FE0EC4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Total'!$B$54:$K$54</c:f>
              <c:numCache>
                <c:formatCode>0.0</c:formatCode>
                <c:ptCount val="10"/>
                <c:pt idx="0">
                  <c:v>25.3</c:v>
                </c:pt>
                <c:pt idx="1">
                  <c:v>24.66667</c:v>
                </c:pt>
                <c:pt idx="2">
                  <c:v>24.13333</c:v>
                </c:pt>
                <c:pt idx="3">
                  <c:v>23.73333</c:v>
                </c:pt>
                <c:pt idx="4">
                  <c:v>23.16667</c:v>
                </c:pt>
                <c:pt idx="5">
                  <c:v>22.5</c:v>
                </c:pt>
                <c:pt idx="6">
                  <c:v>21.6</c:v>
                </c:pt>
                <c:pt idx="7">
                  <c:v>20.96667</c:v>
                </c:pt>
                <c:pt idx="8">
                  <c:v>20.46667</c:v>
                </c:pt>
                <c:pt idx="9">
                  <c:v>20.1</c:v>
                </c:pt>
              </c:numCache>
            </c:numRef>
          </c:val>
          <c:smooth val="0"/>
          <c:extLst xmlns:c16r2="http://schemas.microsoft.com/office/drawing/2015/06/chart">
            <c:ext xmlns:c16="http://schemas.microsoft.com/office/drawing/2014/chart" uri="{C3380CC4-5D6E-409C-BE32-E72D297353CC}">
              <c16:uniqueId val="{00000001-758F-4B42-8251-8D57BB8AFEE3}"/>
            </c:ext>
          </c:extLst>
        </c:ser>
        <c:ser>
          <c:idx val="2"/>
          <c:order val="2"/>
          <c:tx>
            <c:v>Brasil</c:v>
          </c:tx>
          <c:spPr>
            <a:ln w="50800" cap="rnd">
              <a:solidFill>
                <a:schemeClr val="bg2">
                  <a:lumMod val="10000"/>
                </a:schemeClr>
              </a:solidFill>
              <a:round/>
            </a:ln>
            <a:effectLst/>
          </c:spPr>
          <c:marker>
            <c:symbol val="none"/>
          </c:marker>
          <c:dLbls>
            <c:dLbl>
              <c:idx val="9"/>
              <c:layout>
                <c:manualLayout>
                  <c:x val="-0.0207493285059831"/>
                  <c:y val="-0.033594150914448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DE3-4323-A355-B3757FE0EC4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Total'!$B$55:$K$55</c:f>
              <c:numCache>
                <c:formatCode>0.0</c:formatCode>
                <c:ptCount val="10"/>
                <c:pt idx="0">
                  <c:v>7.2</c:v>
                </c:pt>
                <c:pt idx="1">
                  <c:v>6.8</c:v>
                </c:pt>
                <c:pt idx="2">
                  <c:v>6.8</c:v>
                </c:pt>
                <c:pt idx="3">
                  <c:v>6.5</c:v>
                </c:pt>
                <c:pt idx="4">
                  <c:v>7.9</c:v>
                </c:pt>
                <c:pt idx="5">
                  <c:v>8.3</c:v>
                </c:pt>
                <c:pt idx="6">
                  <c:v>8.9</c:v>
                </c:pt>
                <c:pt idx="7">
                  <c:v>9.0</c:v>
                </c:pt>
                <c:pt idx="8">
                  <c:v>10.9</c:v>
                </c:pt>
                <c:pt idx="9">
                  <c:v>11.8</c:v>
                </c:pt>
              </c:numCache>
            </c:numRef>
          </c:val>
          <c:smooth val="0"/>
          <c:extLst xmlns:c16r2="http://schemas.microsoft.com/office/drawing/2015/06/chart">
            <c:ext xmlns:c16="http://schemas.microsoft.com/office/drawing/2014/chart" uri="{C3380CC4-5D6E-409C-BE32-E72D297353CC}">
              <c16:uniqueId val="{00000002-758F-4B42-8251-8D57BB8AFEE3}"/>
            </c:ext>
          </c:extLst>
        </c:ser>
        <c:ser>
          <c:idx val="3"/>
          <c:order val="3"/>
          <c:tx>
            <c:strRef>
              <c:f>'Desemprego Total'!$A$56</c:f>
              <c:strCache>
                <c:ptCount val="1"/>
                <c:pt idx="0">
                  <c:v>Portugal</c:v>
                </c:pt>
              </c:strCache>
            </c:strRef>
          </c:tx>
          <c:spPr>
            <a:ln w="19050" cap="rnd">
              <a:solidFill>
                <a:schemeClr val="accent4"/>
              </a:solidFill>
              <a:round/>
            </a:ln>
            <a:effectLst/>
          </c:spPr>
          <c:marker>
            <c:symbol val="none"/>
          </c:marker>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Total'!$B$56:$K$56</c:f>
              <c:numCache>
                <c:formatCode>0.0</c:formatCode>
                <c:ptCount val="10"/>
                <c:pt idx="0">
                  <c:v>14.8</c:v>
                </c:pt>
                <c:pt idx="1">
                  <c:v>14.46667</c:v>
                </c:pt>
                <c:pt idx="2">
                  <c:v>13.73333</c:v>
                </c:pt>
                <c:pt idx="3">
                  <c:v>13.53333</c:v>
                </c:pt>
                <c:pt idx="4">
                  <c:v>13.46667</c:v>
                </c:pt>
                <c:pt idx="5">
                  <c:v>12.5</c:v>
                </c:pt>
                <c:pt idx="6">
                  <c:v>12.33333</c:v>
                </c:pt>
                <c:pt idx="7">
                  <c:v>12.26667</c:v>
                </c:pt>
                <c:pt idx="8">
                  <c:v>12.1</c:v>
                </c:pt>
                <c:pt idx="9">
                  <c:v>11.33333</c:v>
                </c:pt>
              </c:numCache>
            </c:numRef>
          </c:val>
          <c:smooth val="0"/>
          <c:extLst xmlns:c16r2="http://schemas.microsoft.com/office/drawing/2015/06/chart">
            <c:ext xmlns:c16="http://schemas.microsoft.com/office/drawing/2014/chart" uri="{C3380CC4-5D6E-409C-BE32-E72D297353CC}">
              <c16:uniqueId val="{00000003-758F-4B42-8251-8D57BB8AFEE3}"/>
            </c:ext>
          </c:extLst>
        </c:ser>
        <c:ser>
          <c:idx val="4"/>
          <c:order val="4"/>
          <c:tx>
            <c:strRef>
              <c:f>'Desemprego Total'!$A$57</c:f>
              <c:strCache>
                <c:ptCount val="1"/>
                <c:pt idx="0">
                  <c:v>Itália</c:v>
                </c:pt>
              </c:strCache>
            </c:strRef>
          </c:tx>
          <c:spPr>
            <a:ln w="19050" cap="rnd">
              <a:solidFill>
                <a:schemeClr val="accent5"/>
              </a:solidFill>
              <a:round/>
            </a:ln>
            <a:effectLst/>
          </c:spPr>
          <c:marker>
            <c:symbol val="none"/>
          </c:marker>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Total'!$B$57:$K$57</c:f>
              <c:numCache>
                <c:formatCode>0.0</c:formatCode>
                <c:ptCount val="10"/>
                <c:pt idx="0">
                  <c:v>12.76667</c:v>
                </c:pt>
                <c:pt idx="1">
                  <c:v>12.4</c:v>
                </c:pt>
                <c:pt idx="2">
                  <c:v>12.6</c:v>
                </c:pt>
                <c:pt idx="3">
                  <c:v>12.76667</c:v>
                </c:pt>
                <c:pt idx="4">
                  <c:v>12.3</c:v>
                </c:pt>
                <c:pt idx="5">
                  <c:v>12.2</c:v>
                </c:pt>
                <c:pt idx="6">
                  <c:v>11.56667</c:v>
                </c:pt>
                <c:pt idx="7">
                  <c:v>11.6</c:v>
                </c:pt>
                <c:pt idx="8">
                  <c:v>11.63333</c:v>
                </c:pt>
                <c:pt idx="9">
                  <c:v>11.56667</c:v>
                </c:pt>
              </c:numCache>
            </c:numRef>
          </c:val>
          <c:smooth val="0"/>
          <c:extLst xmlns:c16r2="http://schemas.microsoft.com/office/drawing/2015/06/chart">
            <c:ext xmlns:c16="http://schemas.microsoft.com/office/drawing/2014/chart" uri="{C3380CC4-5D6E-409C-BE32-E72D297353CC}">
              <c16:uniqueId val="{00000004-758F-4B42-8251-8D57BB8AFEE3}"/>
            </c:ext>
          </c:extLst>
        </c:ser>
        <c:ser>
          <c:idx val="6"/>
          <c:order val="5"/>
          <c:tx>
            <c:strRef>
              <c:f>'Desemprego Total'!$A$59</c:f>
              <c:strCache>
                <c:ptCount val="1"/>
                <c:pt idx="0">
                  <c:v>França</c:v>
                </c:pt>
              </c:strCache>
            </c:strRef>
          </c:tx>
          <c:spPr>
            <a:ln w="19050" cap="rnd">
              <a:solidFill>
                <a:schemeClr val="accent1">
                  <a:lumMod val="60000"/>
                </a:schemeClr>
              </a:solidFill>
              <a:round/>
            </a:ln>
            <a:effectLst/>
          </c:spPr>
          <c:marker>
            <c:symbol val="none"/>
          </c:marker>
          <c:dLbls>
            <c:dLbl>
              <c:idx val="9"/>
              <c:layout>
                <c:manualLayout>
                  <c:x val="-0.0207493285059831"/>
                  <c:y val="0.01959658803342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DE3-4323-A355-B3757FE0EC4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Total'!$B$59:$K$59</c:f>
              <c:numCache>
                <c:formatCode>0.0</c:formatCode>
                <c:ptCount val="10"/>
                <c:pt idx="0">
                  <c:v>10.16667</c:v>
                </c:pt>
                <c:pt idx="1">
                  <c:v>10.2</c:v>
                </c:pt>
                <c:pt idx="2">
                  <c:v>10.4</c:v>
                </c:pt>
                <c:pt idx="3">
                  <c:v>10.46667</c:v>
                </c:pt>
                <c:pt idx="4">
                  <c:v>10.3</c:v>
                </c:pt>
                <c:pt idx="5">
                  <c:v>10.4</c:v>
                </c:pt>
                <c:pt idx="6">
                  <c:v>10.5</c:v>
                </c:pt>
                <c:pt idx="7">
                  <c:v>10.23333</c:v>
                </c:pt>
                <c:pt idx="8">
                  <c:v>10.13333</c:v>
                </c:pt>
                <c:pt idx="9">
                  <c:v>9.9</c:v>
                </c:pt>
              </c:numCache>
            </c:numRef>
          </c:val>
          <c:smooth val="0"/>
          <c:extLst xmlns:c16r2="http://schemas.microsoft.com/office/drawing/2015/06/chart">
            <c:ext xmlns:c16="http://schemas.microsoft.com/office/drawing/2014/chart" uri="{C3380CC4-5D6E-409C-BE32-E72D297353CC}">
              <c16:uniqueId val="{00000005-758F-4B42-8251-8D57BB8AFEE3}"/>
            </c:ext>
          </c:extLst>
        </c:ser>
        <c:ser>
          <c:idx val="7"/>
          <c:order val="6"/>
          <c:tx>
            <c:v>Reino Unido</c:v>
          </c:tx>
          <c:spPr>
            <a:ln w="28575" cap="rnd">
              <a:solidFill>
                <a:schemeClr val="accent2">
                  <a:lumMod val="60000"/>
                </a:schemeClr>
              </a:solidFill>
              <a:round/>
            </a:ln>
            <a:effectLst/>
          </c:spPr>
          <c:marker>
            <c:symbol val="none"/>
          </c:marker>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Total'!$B$60:$K$60</c:f>
              <c:numCache>
                <c:formatCode>0.0</c:formatCode>
                <c:ptCount val="10"/>
                <c:pt idx="0">
                  <c:v>6.733333</c:v>
                </c:pt>
                <c:pt idx="1">
                  <c:v>6.266667</c:v>
                </c:pt>
                <c:pt idx="2">
                  <c:v>5.933333</c:v>
                </c:pt>
                <c:pt idx="3">
                  <c:v>5.666667</c:v>
                </c:pt>
                <c:pt idx="4">
                  <c:v>5.466667</c:v>
                </c:pt>
                <c:pt idx="5">
                  <c:v>5.533333</c:v>
                </c:pt>
                <c:pt idx="6">
                  <c:v>5.3</c:v>
                </c:pt>
                <c:pt idx="7">
                  <c:v>5.0</c:v>
                </c:pt>
                <c:pt idx="8">
                  <c:v>5.0</c:v>
                </c:pt>
                <c:pt idx="9">
                  <c:v>5.0</c:v>
                </c:pt>
              </c:numCache>
            </c:numRef>
          </c:val>
          <c:smooth val="0"/>
          <c:extLst xmlns:c16r2="http://schemas.microsoft.com/office/drawing/2015/06/chart">
            <c:ext xmlns:c16="http://schemas.microsoft.com/office/drawing/2014/chart" uri="{C3380CC4-5D6E-409C-BE32-E72D297353CC}">
              <c16:uniqueId val="{00000006-758F-4B42-8251-8D57BB8AFEE3}"/>
            </c:ext>
          </c:extLst>
        </c:ser>
        <c:ser>
          <c:idx val="8"/>
          <c:order val="7"/>
          <c:tx>
            <c:strRef>
              <c:f>'Desemprego Total'!$A$61</c:f>
              <c:strCache>
                <c:ptCount val="1"/>
                <c:pt idx="0">
                  <c:v>Estados Unidos</c:v>
                </c:pt>
              </c:strCache>
            </c:strRef>
          </c:tx>
          <c:spPr>
            <a:ln w="19050" cap="rnd">
              <a:solidFill>
                <a:schemeClr val="accent3">
                  <a:lumMod val="60000"/>
                </a:schemeClr>
              </a:solidFill>
              <a:round/>
            </a:ln>
            <a:effectLst/>
          </c:spPr>
          <c:marker>
            <c:symbol val="none"/>
          </c:marker>
          <c:dLbls>
            <c:dLbl>
              <c:idx val="9"/>
              <c:layout>
                <c:manualLayout>
                  <c:x val="-0.0207493285059831"/>
                  <c:y val="-0.027995125762040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DE3-4323-A355-B3757FE0EC4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Total'!$B$61:$K$61</c:f>
              <c:numCache>
                <c:formatCode>0.0</c:formatCode>
                <c:ptCount val="10"/>
                <c:pt idx="0">
                  <c:v>6.666667</c:v>
                </c:pt>
                <c:pt idx="1">
                  <c:v>6.166667</c:v>
                </c:pt>
                <c:pt idx="2">
                  <c:v>6.133333</c:v>
                </c:pt>
                <c:pt idx="3">
                  <c:v>5.7</c:v>
                </c:pt>
                <c:pt idx="4">
                  <c:v>5.566667</c:v>
                </c:pt>
                <c:pt idx="5">
                  <c:v>5.4</c:v>
                </c:pt>
                <c:pt idx="6">
                  <c:v>5.166667</c:v>
                </c:pt>
                <c:pt idx="7">
                  <c:v>5.0</c:v>
                </c:pt>
                <c:pt idx="8">
                  <c:v>4.933333</c:v>
                </c:pt>
                <c:pt idx="9">
                  <c:v>4.866667</c:v>
                </c:pt>
              </c:numCache>
            </c:numRef>
          </c:val>
          <c:smooth val="0"/>
          <c:extLst xmlns:c16r2="http://schemas.microsoft.com/office/drawing/2015/06/chart">
            <c:ext xmlns:c16="http://schemas.microsoft.com/office/drawing/2014/chart" uri="{C3380CC4-5D6E-409C-BE32-E72D297353CC}">
              <c16:uniqueId val="{00000007-758F-4B42-8251-8D57BB8AFEE3}"/>
            </c:ext>
          </c:extLst>
        </c:ser>
        <c:ser>
          <c:idx val="9"/>
          <c:order val="8"/>
          <c:tx>
            <c:strRef>
              <c:f>'Desemprego Total'!$A$62</c:f>
              <c:strCache>
                <c:ptCount val="1"/>
                <c:pt idx="0">
                  <c:v>Alemanha</c:v>
                </c:pt>
              </c:strCache>
            </c:strRef>
          </c:tx>
          <c:spPr>
            <a:ln w="19050" cap="rnd">
              <a:solidFill>
                <a:schemeClr val="accent4">
                  <a:lumMod val="60000"/>
                </a:schemeClr>
              </a:solidFill>
              <a:round/>
            </a:ln>
            <a:effectLst/>
          </c:spPr>
          <c:marker>
            <c:symbol val="none"/>
          </c:marker>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Total'!$B$62:$K$62</c:f>
              <c:numCache>
                <c:formatCode>0.0</c:formatCode>
                <c:ptCount val="10"/>
                <c:pt idx="0">
                  <c:v>5.1</c:v>
                </c:pt>
                <c:pt idx="1">
                  <c:v>5.0</c:v>
                </c:pt>
                <c:pt idx="2">
                  <c:v>5.0</c:v>
                </c:pt>
                <c:pt idx="3">
                  <c:v>4.933333</c:v>
                </c:pt>
                <c:pt idx="4">
                  <c:v>4.8</c:v>
                </c:pt>
                <c:pt idx="5">
                  <c:v>4.7</c:v>
                </c:pt>
                <c:pt idx="6">
                  <c:v>4.566667</c:v>
                </c:pt>
                <c:pt idx="7">
                  <c:v>4.466667</c:v>
                </c:pt>
                <c:pt idx="8">
                  <c:v>4.333333</c:v>
                </c:pt>
                <c:pt idx="9">
                  <c:v>4.233333</c:v>
                </c:pt>
              </c:numCache>
            </c:numRef>
          </c:val>
          <c:smooth val="0"/>
          <c:extLst xmlns:c16r2="http://schemas.microsoft.com/office/drawing/2015/06/chart">
            <c:ext xmlns:c16="http://schemas.microsoft.com/office/drawing/2014/chart" uri="{C3380CC4-5D6E-409C-BE32-E72D297353CC}">
              <c16:uniqueId val="{00000008-758F-4B42-8251-8D57BB8AFEE3}"/>
            </c:ext>
          </c:extLst>
        </c:ser>
        <c:ser>
          <c:idx val="11"/>
          <c:order val="9"/>
          <c:tx>
            <c:strRef>
              <c:f>'Desemprego Total'!$A$64</c:f>
              <c:strCache>
                <c:ptCount val="1"/>
                <c:pt idx="0">
                  <c:v>Japão</c:v>
                </c:pt>
              </c:strCache>
            </c:strRef>
          </c:tx>
          <c:spPr>
            <a:ln w="19050" cap="rnd">
              <a:solidFill>
                <a:schemeClr val="accent6">
                  <a:lumMod val="60000"/>
                </a:schemeClr>
              </a:solidFill>
              <a:round/>
            </a:ln>
            <a:effectLst/>
          </c:spPr>
          <c:marker>
            <c:symbol val="none"/>
          </c:marker>
          <c:dLbls>
            <c:dLbl>
              <c:idx val="9"/>
              <c:layout>
                <c:manualLayout>
                  <c:x val="-0.0207493285059831"/>
                  <c:y val="0.03639366349065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DE3-4323-A355-B3757FE0EC4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'Desemprego Total'!$B$51:$K$51</c:f>
              <c:strCache>
                <c:ptCount val="10"/>
                <c:pt idx="0">
                  <c:v>1º Trim 2014</c:v>
                </c:pt>
                <c:pt idx="1">
                  <c:v>2º Trim 2014</c:v>
                </c:pt>
                <c:pt idx="2">
                  <c:v>3º Trim 2014</c:v>
                </c:pt>
                <c:pt idx="3">
                  <c:v>4º Trim 2014</c:v>
                </c:pt>
                <c:pt idx="4">
                  <c:v>1º Trim 2015</c:v>
                </c:pt>
                <c:pt idx="5">
                  <c:v>2º Trim 2015</c:v>
                </c:pt>
                <c:pt idx="6">
                  <c:v>3º Trim 2015</c:v>
                </c:pt>
                <c:pt idx="7">
                  <c:v>4º Trim 2015</c:v>
                </c:pt>
                <c:pt idx="8">
                  <c:v>1º Trim 2016</c:v>
                </c:pt>
                <c:pt idx="9">
                  <c:v>2º Trim 2016*</c:v>
                </c:pt>
              </c:strCache>
            </c:strRef>
          </c:cat>
          <c:val>
            <c:numRef>
              <c:f>'Desemprego Total'!$B$64:$K$64</c:f>
              <c:numCache>
                <c:formatCode>0.0</c:formatCode>
                <c:ptCount val="10"/>
                <c:pt idx="0">
                  <c:v>3.633333</c:v>
                </c:pt>
                <c:pt idx="1">
                  <c:v>3.633333</c:v>
                </c:pt>
                <c:pt idx="2">
                  <c:v>3.566666999999998</c:v>
                </c:pt>
                <c:pt idx="3">
                  <c:v>3.5</c:v>
                </c:pt>
                <c:pt idx="4">
                  <c:v>3.466667</c:v>
                </c:pt>
                <c:pt idx="5">
                  <c:v>3.366667</c:v>
                </c:pt>
                <c:pt idx="6">
                  <c:v>3.366667</c:v>
                </c:pt>
                <c:pt idx="7">
                  <c:v>3.266667</c:v>
                </c:pt>
                <c:pt idx="8">
                  <c:v>3.233333</c:v>
                </c:pt>
                <c:pt idx="9">
                  <c:v>3.166666999999999</c:v>
                </c:pt>
              </c:numCache>
            </c:numRef>
          </c:val>
          <c:smooth val="0"/>
          <c:extLst xmlns:c16r2="http://schemas.microsoft.com/office/drawing/2015/06/chart">
            <c:ext xmlns:c16="http://schemas.microsoft.com/office/drawing/2014/chart" uri="{C3380CC4-5D6E-409C-BE32-E72D297353CC}">
              <c16:uniqueId val="{00000009-758F-4B42-8251-8D57BB8AFEE3}"/>
            </c:ext>
          </c:extLst>
        </c:ser>
        <c:dLbls>
          <c:showLegendKey val="0"/>
          <c:showVal val="0"/>
          <c:showCatName val="0"/>
          <c:showSerName val="0"/>
          <c:showPercent val="0"/>
          <c:showBubbleSize val="0"/>
        </c:dLbls>
        <c:marker val="1"/>
        <c:smooth val="0"/>
        <c:axId val="-2134083112"/>
        <c:axId val="-2134446824"/>
      </c:lineChart>
      <c:catAx>
        <c:axId val="-213408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34446824"/>
        <c:crosses val="autoZero"/>
        <c:auto val="1"/>
        <c:lblAlgn val="ctr"/>
        <c:lblOffset val="100"/>
        <c:noMultiLvlLbl val="0"/>
      </c:catAx>
      <c:valAx>
        <c:axId val="-2134446824"/>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4083112"/>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65212175304518"/>
          <c:y val="0.0335941509144486"/>
          <c:w val="0.932872421271586"/>
          <c:h val="0.10520303740501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CB756-CD70-405A-9796-277536BF45C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62E53DEF-6B44-420C-9449-66935403E3BC}">
      <dgm:prSet phldrT="[Text]" custT="1"/>
      <dgm:spPr/>
      <dgm:t>
        <a:bodyPr/>
        <a:lstStyle/>
        <a:p>
          <a:r>
            <a:rPr lang="pt-BR" sz="1600" dirty="0" smtClean="0"/>
            <a:t>Total de vínculos no ano</a:t>
          </a:r>
          <a:br>
            <a:rPr lang="pt-BR" sz="1600" dirty="0" smtClean="0"/>
          </a:br>
          <a:r>
            <a:rPr lang="pt-BR" sz="1600" dirty="0" smtClean="0"/>
            <a:t>65,8 milhões</a:t>
          </a:r>
          <a:endParaRPr lang="pt-BR" sz="1600" dirty="0"/>
        </a:p>
      </dgm:t>
    </dgm:pt>
    <dgm:pt modelId="{21627BF3-5F16-4257-A6E3-EFE865D92E7A}" type="parTrans" cxnId="{CAB12935-705A-4FA8-AF8E-C573DF8195B3}">
      <dgm:prSet/>
      <dgm:spPr/>
      <dgm:t>
        <a:bodyPr/>
        <a:lstStyle/>
        <a:p>
          <a:endParaRPr lang="pt-BR" sz="2000"/>
        </a:p>
      </dgm:t>
    </dgm:pt>
    <dgm:pt modelId="{6818E725-65DE-4D85-88CB-BDA72EE0A03A}" type="sibTrans" cxnId="{CAB12935-705A-4FA8-AF8E-C573DF8195B3}">
      <dgm:prSet/>
      <dgm:spPr/>
      <dgm:t>
        <a:bodyPr/>
        <a:lstStyle/>
        <a:p>
          <a:endParaRPr lang="pt-BR" sz="2000"/>
        </a:p>
      </dgm:t>
    </dgm:pt>
    <dgm:pt modelId="{469286F0-929C-41D9-BCA8-ACAA09E62969}" type="asst">
      <dgm:prSet phldrT="[Text]" custT="1"/>
      <dgm:spPr/>
      <dgm:t>
        <a:bodyPr/>
        <a:lstStyle/>
        <a:p>
          <a:r>
            <a:rPr lang="pt-BR" sz="1600" dirty="0" smtClean="0"/>
            <a:t>Total de vínculos ativos em 31/12</a:t>
          </a:r>
          <a:br>
            <a:rPr lang="pt-BR" sz="1600" dirty="0" smtClean="0"/>
          </a:br>
          <a:r>
            <a:rPr lang="pt-BR" sz="1600" dirty="0" smtClean="0"/>
            <a:t>40,6 milhões</a:t>
          </a:r>
          <a:endParaRPr lang="pt-BR" sz="1600" dirty="0"/>
        </a:p>
      </dgm:t>
    </dgm:pt>
    <dgm:pt modelId="{79D951D6-EAD3-4D28-A6B3-1AE8B66EEE07}" type="parTrans" cxnId="{C1196C20-8E3C-4325-86B2-A6FBC09B5CA6}">
      <dgm:prSet/>
      <dgm:spPr/>
      <dgm:t>
        <a:bodyPr/>
        <a:lstStyle/>
        <a:p>
          <a:endParaRPr lang="pt-BR" sz="2000"/>
        </a:p>
      </dgm:t>
    </dgm:pt>
    <dgm:pt modelId="{674220E5-AA61-4D59-9B83-4FF8F10D87E8}" type="sibTrans" cxnId="{C1196C20-8E3C-4325-86B2-A6FBC09B5CA6}">
      <dgm:prSet/>
      <dgm:spPr/>
      <dgm:t>
        <a:bodyPr/>
        <a:lstStyle/>
        <a:p>
          <a:endParaRPr lang="pt-BR" sz="2000"/>
        </a:p>
      </dgm:t>
    </dgm:pt>
    <dgm:pt modelId="{0FC38F7C-7682-4E74-A8DC-4A196F3A8E9A}" type="asst">
      <dgm:prSet custT="1"/>
      <dgm:spPr/>
      <dgm:t>
        <a:bodyPr/>
        <a:lstStyle/>
        <a:p>
          <a:r>
            <a:rPr lang="pt-BR" sz="1600" dirty="0" smtClean="0"/>
            <a:t>Total de vínculos desligados no ano</a:t>
          </a:r>
        </a:p>
        <a:p>
          <a:r>
            <a:rPr lang="pt-BR" sz="1600" dirty="0" smtClean="0"/>
            <a:t>25,3 milhões</a:t>
          </a:r>
          <a:endParaRPr lang="pt-BR" sz="1600" dirty="0"/>
        </a:p>
      </dgm:t>
    </dgm:pt>
    <dgm:pt modelId="{70B0DCAB-75B5-4DE6-B13D-F932AE014178}" type="parTrans" cxnId="{DCD219CE-52D4-41E4-9C0F-0D96344FCC24}">
      <dgm:prSet/>
      <dgm:spPr/>
      <dgm:t>
        <a:bodyPr/>
        <a:lstStyle/>
        <a:p>
          <a:endParaRPr lang="pt-BR" sz="2000"/>
        </a:p>
      </dgm:t>
    </dgm:pt>
    <dgm:pt modelId="{C6BDAD3C-5D76-4B5F-8D53-22CA952258C0}" type="sibTrans" cxnId="{DCD219CE-52D4-41E4-9C0F-0D96344FCC24}">
      <dgm:prSet/>
      <dgm:spPr/>
      <dgm:t>
        <a:bodyPr/>
        <a:lstStyle/>
        <a:p>
          <a:endParaRPr lang="pt-BR" sz="2000"/>
        </a:p>
      </dgm:t>
    </dgm:pt>
    <dgm:pt modelId="{FEDEE7AE-8909-4F7F-8747-606073642DE2}">
      <dgm:prSet custT="1"/>
      <dgm:spPr/>
      <dgm:t>
        <a:bodyPr/>
        <a:lstStyle/>
        <a:p>
          <a:r>
            <a:rPr lang="pt-BR" sz="1600" dirty="0" smtClean="0"/>
            <a:t>Admitidos no ano</a:t>
          </a:r>
        </a:p>
        <a:p>
          <a:r>
            <a:rPr lang="pt-BR" sz="1600" dirty="0" smtClean="0"/>
            <a:t>15,3 milhões</a:t>
          </a:r>
          <a:endParaRPr lang="pt-BR" sz="1600" dirty="0"/>
        </a:p>
      </dgm:t>
    </dgm:pt>
    <dgm:pt modelId="{59C56DD9-CF1B-4FC0-9338-0B77ED2336FD}" type="parTrans" cxnId="{CC377665-1EDD-4283-8311-E4DF1183282D}">
      <dgm:prSet/>
      <dgm:spPr/>
      <dgm:t>
        <a:bodyPr/>
        <a:lstStyle/>
        <a:p>
          <a:endParaRPr lang="pt-BR" sz="2000"/>
        </a:p>
      </dgm:t>
    </dgm:pt>
    <dgm:pt modelId="{41D37862-DE05-4A4D-B62E-BAD73960544B}" type="sibTrans" cxnId="{CC377665-1EDD-4283-8311-E4DF1183282D}">
      <dgm:prSet/>
      <dgm:spPr/>
      <dgm:t>
        <a:bodyPr/>
        <a:lstStyle/>
        <a:p>
          <a:endParaRPr lang="pt-BR" sz="2000"/>
        </a:p>
      </dgm:t>
    </dgm:pt>
    <dgm:pt modelId="{B8C52C6E-9CF7-46A2-8B7B-A3702F8DA21C}">
      <dgm:prSet custT="1"/>
      <dgm:spPr/>
      <dgm:t>
        <a:bodyPr/>
        <a:lstStyle/>
        <a:p>
          <a:r>
            <a:rPr lang="pt-BR" sz="1600" dirty="0" smtClean="0"/>
            <a:t>Advindos de exercícios anteriores</a:t>
          </a:r>
        </a:p>
        <a:p>
          <a:r>
            <a:rPr lang="pt-BR" sz="1600" dirty="0" smtClean="0"/>
            <a:t>25,3 milhões</a:t>
          </a:r>
          <a:endParaRPr lang="pt-BR" sz="1600" dirty="0"/>
        </a:p>
      </dgm:t>
    </dgm:pt>
    <dgm:pt modelId="{A5F67AA7-B6DD-49AF-80F5-0E0B42EC4D2A}" type="parTrans" cxnId="{B0341CA3-9461-4275-B8AF-B5FE35742E19}">
      <dgm:prSet/>
      <dgm:spPr/>
      <dgm:t>
        <a:bodyPr/>
        <a:lstStyle/>
        <a:p>
          <a:endParaRPr lang="pt-BR" sz="2000"/>
        </a:p>
      </dgm:t>
    </dgm:pt>
    <dgm:pt modelId="{06E89E81-58E0-40CB-BD5C-AA09379BE4AD}" type="sibTrans" cxnId="{B0341CA3-9461-4275-B8AF-B5FE35742E19}">
      <dgm:prSet/>
      <dgm:spPr/>
      <dgm:t>
        <a:bodyPr/>
        <a:lstStyle/>
        <a:p>
          <a:endParaRPr lang="pt-BR" sz="2000"/>
        </a:p>
      </dgm:t>
    </dgm:pt>
    <dgm:pt modelId="{67497BF7-EF37-4D40-8DFB-343EC16ADB71}">
      <dgm:prSet custT="1"/>
      <dgm:spPr/>
      <dgm:t>
        <a:bodyPr/>
        <a:lstStyle/>
        <a:p>
          <a:r>
            <a:rPr lang="pt-BR" sz="1600" dirty="0" smtClean="0"/>
            <a:t>Admitidos no ano</a:t>
          </a:r>
        </a:p>
        <a:p>
          <a:r>
            <a:rPr lang="pt-BR" sz="1600" dirty="0" smtClean="0"/>
            <a:t>11,1 milhões</a:t>
          </a:r>
          <a:endParaRPr lang="pt-BR" sz="1600" dirty="0"/>
        </a:p>
      </dgm:t>
    </dgm:pt>
    <dgm:pt modelId="{03021954-F006-40F7-919C-C86A223E5A9D}" type="parTrans" cxnId="{2B70DA8E-1C84-44F0-BAC6-A39C8DC1B84C}">
      <dgm:prSet/>
      <dgm:spPr/>
      <dgm:t>
        <a:bodyPr/>
        <a:lstStyle/>
        <a:p>
          <a:endParaRPr lang="pt-BR" sz="2000"/>
        </a:p>
      </dgm:t>
    </dgm:pt>
    <dgm:pt modelId="{E2FF8003-40DD-43B6-83CB-80AB2CD9A6DE}" type="sibTrans" cxnId="{2B70DA8E-1C84-44F0-BAC6-A39C8DC1B84C}">
      <dgm:prSet/>
      <dgm:spPr/>
      <dgm:t>
        <a:bodyPr/>
        <a:lstStyle/>
        <a:p>
          <a:endParaRPr lang="pt-BR" sz="2000"/>
        </a:p>
      </dgm:t>
    </dgm:pt>
    <dgm:pt modelId="{FA631064-A703-455C-8713-44F77C1ABBA6}">
      <dgm:prSet custT="1"/>
      <dgm:spPr/>
      <dgm:t>
        <a:bodyPr/>
        <a:lstStyle/>
        <a:p>
          <a:r>
            <a:rPr lang="pt-BR" sz="1600" dirty="0" smtClean="0"/>
            <a:t>Advindos de exercícios anteriores</a:t>
          </a:r>
        </a:p>
        <a:p>
          <a:r>
            <a:rPr lang="pt-BR" sz="1600" dirty="0" smtClean="0"/>
            <a:t>14,2 milhões</a:t>
          </a:r>
          <a:endParaRPr lang="pt-BR" sz="1600" dirty="0"/>
        </a:p>
      </dgm:t>
    </dgm:pt>
    <dgm:pt modelId="{0BFABC05-8015-4EB8-A422-639E6A0FEB05}" type="parTrans" cxnId="{91EAF998-F50C-4FAD-91DC-0FC77B294B32}">
      <dgm:prSet/>
      <dgm:spPr/>
      <dgm:t>
        <a:bodyPr/>
        <a:lstStyle/>
        <a:p>
          <a:endParaRPr lang="pt-BR" sz="2000"/>
        </a:p>
      </dgm:t>
    </dgm:pt>
    <dgm:pt modelId="{E705E964-5324-4878-92DD-746978B4702E}" type="sibTrans" cxnId="{91EAF998-F50C-4FAD-91DC-0FC77B294B32}">
      <dgm:prSet/>
      <dgm:spPr/>
      <dgm:t>
        <a:bodyPr/>
        <a:lstStyle/>
        <a:p>
          <a:endParaRPr lang="pt-BR" sz="2000"/>
        </a:p>
      </dgm:t>
    </dgm:pt>
    <dgm:pt modelId="{5B23FE62-85BE-4985-83CF-A7844D527EB8}" type="asst">
      <dgm:prSet phldrT="[Text]" custT="1"/>
      <dgm:spPr/>
      <dgm:t>
        <a:bodyPr/>
        <a:lstStyle/>
        <a:p>
          <a:r>
            <a:rPr lang="pt-BR" sz="1800" dirty="0" smtClean="0"/>
            <a:t>Total de admitidos no ano (ativos + desligados)</a:t>
          </a:r>
        </a:p>
        <a:p>
          <a:r>
            <a:rPr lang="pt-BR" sz="1800" dirty="0" smtClean="0"/>
            <a:t>26,4 milhões</a:t>
          </a:r>
          <a:endParaRPr lang="pt-BR" sz="1800" dirty="0"/>
        </a:p>
      </dgm:t>
    </dgm:pt>
    <dgm:pt modelId="{B91E6671-0F00-40A5-8524-9059D365FF0F}" type="parTrans" cxnId="{D6D5B279-7678-4CA6-A534-D1EA03E69FB1}">
      <dgm:prSet/>
      <dgm:spPr/>
      <dgm:t>
        <a:bodyPr/>
        <a:lstStyle/>
        <a:p>
          <a:endParaRPr lang="pt-BR" sz="2000"/>
        </a:p>
      </dgm:t>
    </dgm:pt>
    <dgm:pt modelId="{CF5CB299-21C0-4A55-BFA6-C6FA78194CB0}" type="sibTrans" cxnId="{D6D5B279-7678-4CA6-A534-D1EA03E69FB1}">
      <dgm:prSet/>
      <dgm:spPr/>
      <dgm:t>
        <a:bodyPr/>
        <a:lstStyle/>
        <a:p>
          <a:endParaRPr lang="pt-BR" sz="2000"/>
        </a:p>
      </dgm:t>
    </dgm:pt>
    <dgm:pt modelId="{37315E7F-D5F6-40FA-9C84-445B69AF7115}" type="pres">
      <dgm:prSet presAssocID="{928CB756-CD70-405A-9796-277536BF45CE}" presName="hierChild1" presStyleCnt="0">
        <dgm:presLayoutVars>
          <dgm:orgChart val="1"/>
          <dgm:chPref val="1"/>
          <dgm:dir/>
          <dgm:animOne val="branch"/>
          <dgm:animLvl val="lvl"/>
          <dgm:resizeHandles/>
        </dgm:presLayoutVars>
      </dgm:prSet>
      <dgm:spPr/>
      <dgm:t>
        <a:bodyPr/>
        <a:lstStyle/>
        <a:p>
          <a:endParaRPr lang="pt-BR"/>
        </a:p>
      </dgm:t>
    </dgm:pt>
    <dgm:pt modelId="{74F4F110-BB69-47D7-9CC9-FBAA8FD21E71}" type="pres">
      <dgm:prSet presAssocID="{62E53DEF-6B44-420C-9449-66935403E3BC}" presName="hierRoot1" presStyleCnt="0">
        <dgm:presLayoutVars>
          <dgm:hierBranch val="init"/>
        </dgm:presLayoutVars>
      </dgm:prSet>
      <dgm:spPr/>
    </dgm:pt>
    <dgm:pt modelId="{8E7C971D-C6FB-4BD9-A8D0-846AED32AF9F}" type="pres">
      <dgm:prSet presAssocID="{62E53DEF-6B44-420C-9449-66935403E3BC}" presName="rootComposite1" presStyleCnt="0"/>
      <dgm:spPr/>
    </dgm:pt>
    <dgm:pt modelId="{C872C981-7597-4ACD-A009-7CB5664ACA51}" type="pres">
      <dgm:prSet presAssocID="{62E53DEF-6B44-420C-9449-66935403E3BC}" presName="rootText1" presStyleLbl="node0" presStyleIdx="0" presStyleCnt="2">
        <dgm:presLayoutVars>
          <dgm:chPref val="3"/>
        </dgm:presLayoutVars>
      </dgm:prSet>
      <dgm:spPr/>
      <dgm:t>
        <a:bodyPr/>
        <a:lstStyle/>
        <a:p>
          <a:endParaRPr lang="pt-BR"/>
        </a:p>
      </dgm:t>
    </dgm:pt>
    <dgm:pt modelId="{ADC7F715-3674-4C32-84AF-EEC3177E6DF0}" type="pres">
      <dgm:prSet presAssocID="{62E53DEF-6B44-420C-9449-66935403E3BC}" presName="rootConnector1" presStyleLbl="node1" presStyleIdx="0" presStyleCnt="0"/>
      <dgm:spPr/>
      <dgm:t>
        <a:bodyPr/>
        <a:lstStyle/>
        <a:p>
          <a:endParaRPr lang="pt-BR"/>
        </a:p>
      </dgm:t>
    </dgm:pt>
    <dgm:pt modelId="{26987404-BC80-4C6F-A756-C4358ECE9737}" type="pres">
      <dgm:prSet presAssocID="{62E53DEF-6B44-420C-9449-66935403E3BC}" presName="hierChild2" presStyleCnt="0"/>
      <dgm:spPr/>
    </dgm:pt>
    <dgm:pt modelId="{4A20284F-35FF-4A36-92E4-3DAF4DAA80BC}" type="pres">
      <dgm:prSet presAssocID="{62E53DEF-6B44-420C-9449-66935403E3BC}" presName="hierChild3" presStyleCnt="0"/>
      <dgm:spPr/>
    </dgm:pt>
    <dgm:pt modelId="{E7B008E1-862D-4D02-BC66-2798B6206FD7}" type="pres">
      <dgm:prSet presAssocID="{79D951D6-EAD3-4D28-A6B3-1AE8B66EEE07}" presName="Name111" presStyleLbl="parChTrans1D2" presStyleIdx="0" presStyleCnt="2"/>
      <dgm:spPr/>
      <dgm:t>
        <a:bodyPr/>
        <a:lstStyle/>
        <a:p>
          <a:endParaRPr lang="pt-BR"/>
        </a:p>
      </dgm:t>
    </dgm:pt>
    <dgm:pt modelId="{4A2EEAE1-3FEE-4FDD-915C-6A3D048B2B2A}" type="pres">
      <dgm:prSet presAssocID="{469286F0-929C-41D9-BCA8-ACAA09E62969}" presName="hierRoot3" presStyleCnt="0">
        <dgm:presLayoutVars>
          <dgm:hierBranch val="init"/>
        </dgm:presLayoutVars>
      </dgm:prSet>
      <dgm:spPr/>
    </dgm:pt>
    <dgm:pt modelId="{E7BAD945-C9BF-41EF-8101-A09EEB746627}" type="pres">
      <dgm:prSet presAssocID="{469286F0-929C-41D9-BCA8-ACAA09E62969}" presName="rootComposite3" presStyleCnt="0"/>
      <dgm:spPr/>
    </dgm:pt>
    <dgm:pt modelId="{EAC980A4-117D-4B0E-A839-BECCDDE24A21}" type="pres">
      <dgm:prSet presAssocID="{469286F0-929C-41D9-BCA8-ACAA09E62969}" presName="rootText3" presStyleLbl="asst1" presStyleIdx="0" presStyleCnt="2">
        <dgm:presLayoutVars>
          <dgm:chPref val="3"/>
        </dgm:presLayoutVars>
      </dgm:prSet>
      <dgm:spPr/>
      <dgm:t>
        <a:bodyPr/>
        <a:lstStyle/>
        <a:p>
          <a:endParaRPr lang="pt-BR"/>
        </a:p>
      </dgm:t>
    </dgm:pt>
    <dgm:pt modelId="{5405CD48-018E-4E67-8E74-9415D05A3B6D}" type="pres">
      <dgm:prSet presAssocID="{469286F0-929C-41D9-BCA8-ACAA09E62969}" presName="rootConnector3" presStyleLbl="asst1" presStyleIdx="0" presStyleCnt="2"/>
      <dgm:spPr/>
      <dgm:t>
        <a:bodyPr/>
        <a:lstStyle/>
        <a:p>
          <a:endParaRPr lang="pt-BR"/>
        </a:p>
      </dgm:t>
    </dgm:pt>
    <dgm:pt modelId="{4607FCD9-AEC8-4439-A230-DFFD8F3A5F23}" type="pres">
      <dgm:prSet presAssocID="{469286F0-929C-41D9-BCA8-ACAA09E62969}" presName="hierChild6" presStyleCnt="0"/>
      <dgm:spPr/>
    </dgm:pt>
    <dgm:pt modelId="{5686843A-C6A4-4A60-9758-9C797A44CEC1}" type="pres">
      <dgm:prSet presAssocID="{59C56DD9-CF1B-4FC0-9338-0B77ED2336FD}" presName="Name37" presStyleLbl="parChTrans1D3" presStyleIdx="0" presStyleCnt="4"/>
      <dgm:spPr/>
      <dgm:t>
        <a:bodyPr/>
        <a:lstStyle/>
        <a:p>
          <a:endParaRPr lang="pt-BR"/>
        </a:p>
      </dgm:t>
    </dgm:pt>
    <dgm:pt modelId="{03074392-4672-4DC7-9808-45D22F4CE919}" type="pres">
      <dgm:prSet presAssocID="{FEDEE7AE-8909-4F7F-8747-606073642DE2}" presName="hierRoot2" presStyleCnt="0">
        <dgm:presLayoutVars>
          <dgm:hierBranch val="init"/>
        </dgm:presLayoutVars>
      </dgm:prSet>
      <dgm:spPr/>
    </dgm:pt>
    <dgm:pt modelId="{BDA9CB54-900E-44A9-837B-578CB2BEC214}" type="pres">
      <dgm:prSet presAssocID="{FEDEE7AE-8909-4F7F-8747-606073642DE2}" presName="rootComposite" presStyleCnt="0"/>
      <dgm:spPr/>
    </dgm:pt>
    <dgm:pt modelId="{D75592C2-E214-4116-87E3-5DD5CC229E3B}" type="pres">
      <dgm:prSet presAssocID="{FEDEE7AE-8909-4F7F-8747-606073642DE2}" presName="rootText" presStyleLbl="node3" presStyleIdx="0" presStyleCnt="4" custScaleX="100875" custLinFactNeighborX="13869" custLinFactNeighborY="-4503">
        <dgm:presLayoutVars>
          <dgm:chPref val="3"/>
        </dgm:presLayoutVars>
      </dgm:prSet>
      <dgm:spPr/>
      <dgm:t>
        <a:bodyPr/>
        <a:lstStyle/>
        <a:p>
          <a:endParaRPr lang="pt-BR"/>
        </a:p>
      </dgm:t>
    </dgm:pt>
    <dgm:pt modelId="{50903D1B-BEAD-421D-B31F-FC71B7B1EDD4}" type="pres">
      <dgm:prSet presAssocID="{FEDEE7AE-8909-4F7F-8747-606073642DE2}" presName="rootConnector" presStyleLbl="node3" presStyleIdx="0" presStyleCnt="4"/>
      <dgm:spPr/>
      <dgm:t>
        <a:bodyPr/>
        <a:lstStyle/>
        <a:p>
          <a:endParaRPr lang="pt-BR"/>
        </a:p>
      </dgm:t>
    </dgm:pt>
    <dgm:pt modelId="{8E229101-D55B-451A-985E-EF84B21CFBF3}" type="pres">
      <dgm:prSet presAssocID="{FEDEE7AE-8909-4F7F-8747-606073642DE2}" presName="hierChild4" presStyleCnt="0"/>
      <dgm:spPr/>
    </dgm:pt>
    <dgm:pt modelId="{59E4E4AB-2A3D-4CDD-903C-362833CDF09B}" type="pres">
      <dgm:prSet presAssocID="{FEDEE7AE-8909-4F7F-8747-606073642DE2}" presName="hierChild5" presStyleCnt="0"/>
      <dgm:spPr/>
    </dgm:pt>
    <dgm:pt modelId="{4C714965-AA42-43B3-B824-5B83240AF73E}" type="pres">
      <dgm:prSet presAssocID="{A5F67AA7-B6DD-49AF-80F5-0E0B42EC4D2A}" presName="Name37" presStyleLbl="parChTrans1D3" presStyleIdx="1" presStyleCnt="4"/>
      <dgm:spPr/>
      <dgm:t>
        <a:bodyPr/>
        <a:lstStyle/>
        <a:p>
          <a:endParaRPr lang="pt-BR"/>
        </a:p>
      </dgm:t>
    </dgm:pt>
    <dgm:pt modelId="{82921967-2421-47E3-A2B3-685966B6ECC9}" type="pres">
      <dgm:prSet presAssocID="{B8C52C6E-9CF7-46A2-8B7B-A3702F8DA21C}" presName="hierRoot2" presStyleCnt="0">
        <dgm:presLayoutVars>
          <dgm:hierBranch val="init"/>
        </dgm:presLayoutVars>
      </dgm:prSet>
      <dgm:spPr/>
    </dgm:pt>
    <dgm:pt modelId="{BC32B388-BB9D-4BFD-9F36-927F54BB538D}" type="pres">
      <dgm:prSet presAssocID="{B8C52C6E-9CF7-46A2-8B7B-A3702F8DA21C}" presName="rootComposite" presStyleCnt="0"/>
      <dgm:spPr/>
    </dgm:pt>
    <dgm:pt modelId="{C67DCE83-3DF5-4A53-9EDF-A27BA635E5FB}" type="pres">
      <dgm:prSet presAssocID="{B8C52C6E-9CF7-46A2-8B7B-A3702F8DA21C}" presName="rootText" presStyleLbl="node3" presStyleIdx="1" presStyleCnt="4" custLinFactX="-33495" custLinFactY="-46505" custLinFactNeighborX="-100000" custLinFactNeighborY="-100000">
        <dgm:presLayoutVars>
          <dgm:chPref val="3"/>
        </dgm:presLayoutVars>
      </dgm:prSet>
      <dgm:spPr/>
      <dgm:t>
        <a:bodyPr/>
        <a:lstStyle/>
        <a:p>
          <a:endParaRPr lang="pt-BR"/>
        </a:p>
      </dgm:t>
    </dgm:pt>
    <dgm:pt modelId="{CC31E78D-5E3C-4655-A56B-9AE1C9328D93}" type="pres">
      <dgm:prSet presAssocID="{B8C52C6E-9CF7-46A2-8B7B-A3702F8DA21C}" presName="rootConnector" presStyleLbl="node3" presStyleIdx="1" presStyleCnt="4"/>
      <dgm:spPr/>
      <dgm:t>
        <a:bodyPr/>
        <a:lstStyle/>
        <a:p>
          <a:endParaRPr lang="pt-BR"/>
        </a:p>
      </dgm:t>
    </dgm:pt>
    <dgm:pt modelId="{2DE7525F-56DE-46EB-A4B6-C199B457FFDB}" type="pres">
      <dgm:prSet presAssocID="{B8C52C6E-9CF7-46A2-8B7B-A3702F8DA21C}" presName="hierChild4" presStyleCnt="0"/>
      <dgm:spPr/>
    </dgm:pt>
    <dgm:pt modelId="{9D3953A6-90E5-4F89-AAD5-E8F8A05C1016}" type="pres">
      <dgm:prSet presAssocID="{B8C52C6E-9CF7-46A2-8B7B-A3702F8DA21C}" presName="hierChild5" presStyleCnt="0"/>
      <dgm:spPr/>
    </dgm:pt>
    <dgm:pt modelId="{1480F4B7-BC0E-47C6-B82A-85DEEF66DA94}" type="pres">
      <dgm:prSet presAssocID="{469286F0-929C-41D9-BCA8-ACAA09E62969}" presName="hierChild7" presStyleCnt="0"/>
      <dgm:spPr/>
    </dgm:pt>
    <dgm:pt modelId="{61602D09-1F87-4A83-8FE6-CFF4E40EA51A}" type="pres">
      <dgm:prSet presAssocID="{70B0DCAB-75B5-4DE6-B13D-F932AE014178}" presName="Name111" presStyleLbl="parChTrans1D2" presStyleIdx="1" presStyleCnt="2"/>
      <dgm:spPr/>
      <dgm:t>
        <a:bodyPr/>
        <a:lstStyle/>
        <a:p>
          <a:endParaRPr lang="pt-BR"/>
        </a:p>
      </dgm:t>
    </dgm:pt>
    <dgm:pt modelId="{0D7D765C-ACAF-428C-A50C-9DA8BE9EBC3F}" type="pres">
      <dgm:prSet presAssocID="{0FC38F7C-7682-4E74-A8DC-4A196F3A8E9A}" presName="hierRoot3" presStyleCnt="0">
        <dgm:presLayoutVars>
          <dgm:hierBranch val="init"/>
        </dgm:presLayoutVars>
      </dgm:prSet>
      <dgm:spPr/>
    </dgm:pt>
    <dgm:pt modelId="{67440931-9CE8-4761-8B6E-7A0C9C488556}" type="pres">
      <dgm:prSet presAssocID="{0FC38F7C-7682-4E74-A8DC-4A196F3A8E9A}" presName="rootComposite3" presStyleCnt="0"/>
      <dgm:spPr/>
    </dgm:pt>
    <dgm:pt modelId="{3B3BD4EC-55A1-4715-A380-F57E2021EB08}" type="pres">
      <dgm:prSet presAssocID="{0FC38F7C-7682-4E74-A8DC-4A196F3A8E9A}" presName="rootText3" presStyleLbl="asst1" presStyleIdx="1" presStyleCnt="2" custLinFactNeighborX="85102" custLinFactNeighborY="-251">
        <dgm:presLayoutVars>
          <dgm:chPref val="3"/>
        </dgm:presLayoutVars>
      </dgm:prSet>
      <dgm:spPr/>
      <dgm:t>
        <a:bodyPr/>
        <a:lstStyle/>
        <a:p>
          <a:endParaRPr lang="pt-BR"/>
        </a:p>
      </dgm:t>
    </dgm:pt>
    <dgm:pt modelId="{08F348F6-3A13-4216-B9E0-26287911EA7D}" type="pres">
      <dgm:prSet presAssocID="{0FC38F7C-7682-4E74-A8DC-4A196F3A8E9A}" presName="rootConnector3" presStyleLbl="asst1" presStyleIdx="1" presStyleCnt="2"/>
      <dgm:spPr/>
      <dgm:t>
        <a:bodyPr/>
        <a:lstStyle/>
        <a:p>
          <a:endParaRPr lang="pt-BR"/>
        </a:p>
      </dgm:t>
    </dgm:pt>
    <dgm:pt modelId="{25115710-682C-4996-84A6-F8B7063C9E7B}" type="pres">
      <dgm:prSet presAssocID="{0FC38F7C-7682-4E74-A8DC-4A196F3A8E9A}" presName="hierChild6" presStyleCnt="0"/>
      <dgm:spPr/>
    </dgm:pt>
    <dgm:pt modelId="{88736740-7E45-4B6A-BD8D-2E53E5A9D18D}" type="pres">
      <dgm:prSet presAssocID="{03021954-F006-40F7-919C-C86A223E5A9D}" presName="Name37" presStyleLbl="parChTrans1D3" presStyleIdx="2" presStyleCnt="4"/>
      <dgm:spPr/>
      <dgm:t>
        <a:bodyPr/>
        <a:lstStyle/>
        <a:p>
          <a:endParaRPr lang="pt-BR"/>
        </a:p>
      </dgm:t>
    </dgm:pt>
    <dgm:pt modelId="{F9B7B214-E79A-4D9D-8A07-9CE8778FEA80}" type="pres">
      <dgm:prSet presAssocID="{67497BF7-EF37-4D40-8DFB-343EC16ADB71}" presName="hierRoot2" presStyleCnt="0">
        <dgm:presLayoutVars>
          <dgm:hierBranch val="init"/>
        </dgm:presLayoutVars>
      </dgm:prSet>
      <dgm:spPr/>
    </dgm:pt>
    <dgm:pt modelId="{001CF907-BF73-4117-ABD2-9ADEAECCFE8B}" type="pres">
      <dgm:prSet presAssocID="{67497BF7-EF37-4D40-8DFB-343EC16ADB71}" presName="rootComposite" presStyleCnt="0"/>
      <dgm:spPr/>
    </dgm:pt>
    <dgm:pt modelId="{DC7D3B0F-77A0-4E07-87F9-EA51EDC5CA6C}" type="pres">
      <dgm:prSet presAssocID="{67497BF7-EF37-4D40-8DFB-343EC16ADB71}" presName="rootText" presStyleLbl="node3" presStyleIdx="2" presStyleCnt="4" custLinFactNeighborX="-48304" custLinFactNeighborY="-4505">
        <dgm:presLayoutVars>
          <dgm:chPref val="3"/>
        </dgm:presLayoutVars>
      </dgm:prSet>
      <dgm:spPr/>
      <dgm:t>
        <a:bodyPr/>
        <a:lstStyle/>
        <a:p>
          <a:endParaRPr lang="pt-BR"/>
        </a:p>
      </dgm:t>
    </dgm:pt>
    <dgm:pt modelId="{B296BA48-3BDF-4A12-9991-4D9416234956}" type="pres">
      <dgm:prSet presAssocID="{67497BF7-EF37-4D40-8DFB-343EC16ADB71}" presName="rootConnector" presStyleLbl="node3" presStyleIdx="2" presStyleCnt="4"/>
      <dgm:spPr/>
      <dgm:t>
        <a:bodyPr/>
        <a:lstStyle/>
        <a:p>
          <a:endParaRPr lang="pt-BR"/>
        </a:p>
      </dgm:t>
    </dgm:pt>
    <dgm:pt modelId="{E477395A-F9E9-4C8A-874D-0DEA18E80E5B}" type="pres">
      <dgm:prSet presAssocID="{67497BF7-EF37-4D40-8DFB-343EC16ADB71}" presName="hierChild4" presStyleCnt="0"/>
      <dgm:spPr/>
    </dgm:pt>
    <dgm:pt modelId="{68F8F672-24C4-48DD-8AC5-53116A01C6C9}" type="pres">
      <dgm:prSet presAssocID="{67497BF7-EF37-4D40-8DFB-343EC16ADB71}" presName="hierChild5" presStyleCnt="0"/>
      <dgm:spPr/>
    </dgm:pt>
    <dgm:pt modelId="{FC3D1BEF-12EC-4AE2-A693-BB7872429070}" type="pres">
      <dgm:prSet presAssocID="{0BFABC05-8015-4EB8-A422-639E6A0FEB05}" presName="Name37" presStyleLbl="parChTrans1D3" presStyleIdx="3" presStyleCnt="4"/>
      <dgm:spPr/>
      <dgm:t>
        <a:bodyPr/>
        <a:lstStyle/>
        <a:p>
          <a:endParaRPr lang="pt-BR"/>
        </a:p>
      </dgm:t>
    </dgm:pt>
    <dgm:pt modelId="{AE9FDC8A-B21F-41EE-BA0A-D300F4528B9C}" type="pres">
      <dgm:prSet presAssocID="{FA631064-A703-455C-8713-44F77C1ABBA6}" presName="hierRoot2" presStyleCnt="0">
        <dgm:presLayoutVars>
          <dgm:hierBranch val="init"/>
        </dgm:presLayoutVars>
      </dgm:prSet>
      <dgm:spPr/>
    </dgm:pt>
    <dgm:pt modelId="{DF0F86E0-392A-4D21-9892-E866F9934A5F}" type="pres">
      <dgm:prSet presAssocID="{FA631064-A703-455C-8713-44F77C1ABBA6}" presName="rootComposite" presStyleCnt="0"/>
      <dgm:spPr/>
    </dgm:pt>
    <dgm:pt modelId="{25C1B296-9F6F-4D35-BF51-F3AB2E9E51A8}" type="pres">
      <dgm:prSet presAssocID="{FA631064-A703-455C-8713-44F77C1ABBA6}" presName="rootText" presStyleLbl="node3" presStyleIdx="3" presStyleCnt="4" custLinFactY="-46050" custLinFactNeighborX="85636" custLinFactNeighborY="-100000">
        <dgm:presLayoutVars>
          <dgm:chPref val="3"/>
        </dgm:presLayoutVars>
      </dgm:prSet>
      <dgm:spPr/>
      <dgm:t>
        <a:bodyPr/>
        <a:lstStyle/>
        <a:p>
          <a:endParaRPr lang="pt-BR"/>
        </a:p>
      </dgm:t>
    </dgm:pt>
    <dgm:pt modelId="{C40378D3-7873-4834-BD0D-DCE20CB22C30}" type="pres">
      <dgm:prSet presAssocID="{FA631064-A703-455C-8713-44F77C1ABBA6}" presName="rootConnector" presStyleLbl="node3" presStyleIdx="3" presStyleCnt="4"/>
      <dgm:spPr/>
      <dgm:t>
        <a:bodyPr/>
        <a:lstStyle/>
        <a:p>
          <a:endParaRPr lang="pt-BR"/>
        </a:p>
      </dgm:t>
    </dgm:pt>
    <dgm:pt modelId="{019B2F2E-F3F7-4A55-8DB6-7C2F2198B952}" type="pres">
      <dgm:prSet presAssocID="{FA631064-A703-455C-8713-44F77C1ABBA6}" presName="hierChild4" presStyleCnt="0"/>
      <dgm:spPr/>
    </dgm:pt>
    <dgm:pt modelId="{3F02ECBC-3A1A-4AFB-85B8-4E6063541CC7}" type="pres">
      <dgm:prSet presAssocID="{FA631064-A703-455C-8713-44F77C1ABBA6}" presName="hierChild5" presStyleCnt="0"/>
      <dgm:spPr/>
    </dgm:pt>
    <dgm:pt modelId="{37762A31-8DE7-4B79-8D89-4DDDE7D86441}" type="pres">
      <dgm:prSet presAssocID="{0FC38F7C-7682-4E74-A8DC-4A196F3A8E9A}" presName="hierChild7" presStyleCnt="0"/>
      <dgm:spPr/>
    </dgm:pt>
    <dgm:pt modelId="{6DA322B0-3FEA-4F3C-BFCC-3B29B5A129D6}" type="pres">
      <dgm:prSet presAssocID="{5B23FE62-85BE-4985-83CF-A7844D527EB8}" presName="hierRoot1" presStyleCnt="0">
        <dgm:presLayoutVars>
          <dgm:hierBranch val="init"/>
        </dgm:presLayoutVars>
      </dgm:prSet>
      <dgm:spPr/>
    </dgm:pt>
    <dgm:pt modelId="{0C08FEA2-ABDC-4FCD-AD96-9880CE20601D}" type="pres">
      <dgm:prSet presAssocID="{5B23FE62-85BE-4985-83CF-A7844D527EB8}" presName="rootComposite1" presStyleCnt="0"/>
      <dgm:spPr/>
    </dgm:pt>
    <dgm:pt modelId="{624393CF-01F3-4BF5-80D5-84BC0C2ED48C}" type="pres">
      <dgm:prSet presAssocID="{5B23FE62-85BE-4985-83CF-A7844D527EB8}" presName="rootText1" presStyleLbl="node0" presStyleIdx="1" presStyleCnt="2" custScaleX="163265" custLinFactX="-23687" custLinFactY="200000" custLinFactNeighborX="-100000" custLinFactNeighborY="225948">
        <dgm:presLayoutVars>
          <dgm:chPref val="3"/>
        </dgm:presLayoutVars>
      </dgm:prSet>
      <dgm:spPr/>
      <dgm:t>
        <a:bodyPr/>
        <a:lstStyle/>
        <a:p>
          <a:endParaRPr lang="pt-BR"/>
        </a:p>
      </dgm:t>
    </dgm:pt>
    <dgm:pt modelId="{549F87D6-E04D-4DC3-9584-FD94B31E2023}" type="pres">
      <dgm:prSet presAssocID="{5B23FE62-85BE-4985-83CF-A7844D527EB8}" presName="rootConnector1" presStyleLbl="asst0" presStyleIdx="0" presStyleCnt="0"/>
      <dgm:spPr/>
      <dgm:t>
        <a:bodyPr/>
        <a:lstStyle/>
        <a:p>
          <a:endParaRPr lang="pt-BR"/>
        </a:p>
      </dgm:t>
    </dgm:pt>
    <dgm:pt modelId="{BCB49A86-8B76-4B71-9D85-93FCBC23C98D}" type="pres">
      <dgm:prSet presAssocID="{5B23FE62-85BE-4985-83CF-A7844D527EB8}" presName="hierChild2" presStyleCnt="0"/>
      <dgm:spPr/>
    </dgm:pt>
    <dgm:pt modelId="{0183555A-0B71-4987-A785-C1A1C7031BFA}" type="pres">
      <dgm:prSet presAssocID="{5B23FE62-85BE-4985-83CF-A7844D527EB8}" presName="hierChild3" presStyleCnt="0"/>
      <dgm:spPr/>
    </dgm:pt>
  </dgm:ptLst>
  <dgm:cxnLst>
    <dgm:cxn modelId="{47FE0971-8554-8645-9173-C926C297A8B7}" type="presOf" srcId="{59C56DD9-CF1B-4FC0-9338-0B77ED2336FD}" destId="{5686843A-C6A4-4A60-9758-9C797A44CEC1}" srcOrd="0" destOrd="0" presId="urn:microsoft.com/office/officeart/2005/8/layout/orgChart1"/>
    <dgm:cxn modelId="{0B1A1739-BF16-1B4E-83D6-A2A3693FE8CB}" type="presOf" srcId="{0BFABC05-8015-4EB8-A422-639E6A0FEB05}" destId="{FC3D1BEF-12EC-4AE2-A693-BB7872429070}" srcOrd="0" destOrd="0" presId="urn:microsoft.com/office/officeart/2005/8/layout/orgChart1"/>
    <dgm:cxn modelId="{7E3A2A53-7C3C-7E4B-9745-65FDAD8AE591}" type="presOf" srcId="{0FC38F7C-7682-4E74-A8DC-4A196F3A8E9A}" destId="{3B3BD4EC-55A1-4715-A380-F57E2021EB08}" srcOrd="0" destOrd="0" presId="urn:microsoft.com/office/officeart/2005/8/layout/orgChart1"/>
    <dgm:cxn modelId="{9CD437BC-AE5C-AC4C-A3C2-BFDB48225391}" type="presOf" srcId="{928CB756-CD70-405A-9796-277536BF45CE}" destId="{37315E7F-D5F6-40FA-9C84-445B69AF7115}" srcOrd="0" destOrd="0" presId="urn:microsoft.com/office/officeart/2005/8/layout/orgChart1"/>
    <dgm:cxn modelId="{C1196C20-8E3C-4325-86B2-A6FBC09B5CA6}" srcId="{62E53DEF-6B44-420C-9449-66935403E3BC}" destId="{469286F0-929C-41D9-BCA8-ACAA09E62969}" srcOrd="0" destOrd="0" parTransId="{79D951D6-EAD3-4D28-A6B3-1AE8B66EEE07}" sibTransId="{674220E5-AA61-4D59-9B83-4FF8F10D87E8}"/>
    <dgm:cxn modelId="{B0341CA3-9461-4275-B8AF-B5FE35742E19}" srcId="{469286F0-929C-41D9-BCA8-ACAA09E62969}" destId="{B8C52C6E-9CF7-46A2-8B7B-A3702F8DA21C}" srcOrd="1" destOrd="0" parTransId="{A5F67AA7-B6DD-49AF-80F5-0E0B42EC4D2A}" sibTransId="{06E89E81-58E0-40CB-BD5C-AA09379BE4AD}"/>
    <dgm:cxn modelId="{8586D1BD-24AE-DF41-ABD1-BFAE3BCDC92B}" type="presOf" srcId="{469286F0-929C-41D9-BCA8-ACAA09E62969}" destId="{EAC980A4-117D-4B0E-A839-BECCDDE24A21}" srcOrd="0" destOrd="0" presId="urn:microsoft.com/office/officeart/2005/8/layout/orgChart1"/>
    <dgm:cxn modelId="{91EAF998-F50C-4FAD-91DC-0FC77B294B32}" srcId="{0FC38F7C-7682-4E74-A8DC-4A196F3A8E9A}" destId="{FA631064-A703-455C-8713-44F77C1ABBA6}" srcOrd="1" destOrd="0" parTransId="{0BFABC05-8015-4EB8-A422-639E6A0FEB05}" sibTransId="{E705E964-5324-4878-92DD-746978B4702E}"/>
    <dgm:cxn modelId="{C63A713A-BCDB-BA4D-96D8-B675ED8D2C0B}" type="presOf" srcId="{5B23FE62-85BE-4985-83CF-A7844D527EB8}" destId="{624393CF-01F3-4BF5-80D5-84BC0C2ED48C}" srcOrd="0" destOrd="0" presId="urn:microsoft.com/office/officeart/2005/8/layout/orgChart1"/>
    <dgm:cxn modelId="{6FD4EFF9-6311-0940-A141-9FB935CFC837}" type="presOf" srcId="{0FC38F7C-7682-4E74-A8DC-4A196F3A8E9A}" destId="{08F348F6-3A13-4216-B9E0-26287911EA7D}" srcOrd="1" destOrd="0" presId="urn:microsoft.com/office/officeart/2005/8/layout/orgChart1"/>
    <dgm:cxn modelId="{2AC2FA9D-97C9-5E40-8002-9AB454C85349}" type="presOf" srcId="{03021954-F006-40F7-919C-C86A223E5A9D}" destId="{88736740-7E45-4B6A-BD8D-2E53E5A9D18D}" srcOrd="0" destOrd="0" presId="urn:microsoft.com/office/officeart/2005/8/layout/orgChart1"/>
    <dgm:cxn modelId="{C697CA29-201E-4A4E-A593-D32539643342}" type="presOf" srcId="{A5F67AA7-B6DD-49AF-80F5-0E0B42EC4D2A}" destId="{4C714965-AA42-43B3-B824-5B83240AF73E}" srcOrd="0" destOrd="0" presId="urn:microsoft.com/office/officeart/2005/8/layout/orgChart1"/>
    <dgm:cxn modelId="{DCD219CE-52D4-41E4-9C0F-0D96344FCC24}" srcId="{62E53DEF-6B44-420C-9449-66935403E3BC}" destId="{0FC38F7C-7682-4E74-A8DC-4A196F3A8E9A}" srcOrd="1" destOrd="0" parTransId="{70B0DCAB-75B5-4DE6-B13D-F932AE014178}" sibTransId="{C6BDAD3C-5D76-4B5F-8D53-22CA952258C0}"/>
    <dgm:cxn modelId="{AABB05FC-7906-7947-9378-7F3E7A458FFF}" type="presOf" srcId="{FEDEE7AE-8909-4F7F-8747-606073642DE2}" destId="{D75592C2-E214-4116-87E3-5DD5CC229E3B}" srcOrd="0" destOrd="0" presId="urn:microsoft.com/office/officeart/2005/8/layout/orgChart1"/>
    <dgm:cxn modelId="{B5CB35C4-EC33-4845-877D-56EA0BAFDD73}" type="presOf" srcId="{67497BF7-EF37-4D40-8DFB-343EC16ADB71}" destId="{DC7D3B0F-77A0-4E07-87F9-EA51EDC5CA6C}" srcOrd="0" destOrd="0" presId="urn:microsoft.com/office/officeart/2005/8/layout/orgChart1"/>
    <dgm:cxn modelId="{0E1E8F2E-4621-8949-B4FC-4D3AEADFC5A5}" type="presOf" srcId="{67497BF7-EF37-4D40-8DFB-343EC16ADB71}" destId="{B296BA48-3BDF-4A12-9991-4D9416234956}" srcOrd="1" destOrd="0" presId="urn:microsoft.com/office/officeart/2005/8/layout/orgChart1"/>
    <dgm:cxn modelId="{F1DEFD7B-DBFB-FC4E-AB53-64BD9FAF7DA4}" type="presOf" srcId="{79D951D6-EAD3-4D28-A6B3-1AE8B66EEE07}" destId="{E7B008E1-862D-4D02-BC66-2798B6206FD7}" srcOrd="0" destOrd="0" presId="urn:microsoft.com/office/officeart/2005/8/layout/orgChart1"/>
    <dgm:cxn modelId="{3FB32B24-E577-0443-BC8B-BD476B9917E6}" type="presOf" srcId="{B8C52C6E-9CF7-46A2-8B7B-A3702F8DA21C}" destId="{C67DCE83-3DF5-4A53-9EDF-A27BA635E5FB}" srcOrd="0" destOrd="0" presId="urn:microsoft.com/office/officeart/2005/8/layout/orgChart1"/>
    <dgm:cxn modelId="{2B70DA8E-1C84-44F0-BAC6-A39C8DC1B84C}" srcId="{0FC38F7C-7682-4E74-A8DC-4A196F3A8E9A}" destId="{67497BF7-EF37-4D40-8DFB-343EC16ADB71}" srcOrd="0" destOrd="0" parTransId="{03021954-F006-40F7-919C-C86A223E5A9D}" sibTransId="{E2FF8003-40DD-43B6-83CB-80AB2CD9A6DE}"/>
    <dgm:cxn modelId="{CCAF08FA-C766-3A41-8263-AE2A7FD7799F}" type="presOf" srcId="{469286F0-929C-41D9-BCA8-ACAA09E62969}" destId="{5405CD48-018E-4E67-8E74-9415D05A3B6D}" srcOrd="1" destOrd="0" presId="urn:microsoft.com/office/officeart/2005/8/layout/orgChart1"/>
    <dgm:cxn modelId="{D6D5B279-7678-4CA6-A534-D1EA03E69FB1}" srcId="{928CB756-CD70-405A-9796-277536BF45CE}" destId="{5B23FE62-85BE-4985-83CF-A7844D527EB8}" srcOrd="1" destOrd="0" parTransId="{B91E6671-0F00-40A5-8524-9059D365FF0F}" sibTransId="{CF5CB299-21C0-4A55-BFA6-C6FA78194CB0}"/>
    <dgm:cxn modelId="{CAB12935-705A-4FA8-AF8E-C573DF8195B3}" srcId="{928CB756-CD70-405A-9796-277536BF45CE}" destId="{62E53DEF-6B44-420C-9449-66935403E3BC}" srcOrd="0" destOrd="0" parTransId="{21627BF3-5F16-4257-A6E3-EFE865D92E7A}" sibTransId="{6818E725-65DE-4D85-88CB-BDA72EE0A03A}"/>
    <dgm:cxn modelId="{363EDE89-F043-8145-BBBF-99BCEB07EAAE}" type="presOf" srcId="{FA631064-A703-455C-8713-44F77C1ABBA6}" destId="{C40378D3-7873-4834-BD0D-DCE20CB22C30}" srcOrd="1" destOrd="0" presId="urn:microsoft.com/office/officeart/2005/8/layout/orgChart1"/>
    <dgm:cxn modelId="{CC377665-1EDD-4283-8311-E4DF1183282D}" srcId="{469286F0-929C-41D9-BCA8-ACAA09E62969}" destId="{FEDEE7AE-8909-4F7F-8747-606073642DE2}" srcOrd="0" destOrd="0" parTransId="{59C56DD9-CF1B-4FC0-9338-0B77ED2336FD}" sibTransId="{41D37862-DE05-4A4D-B62E-BAD73960544B}"/>
    <dgm:cxn modelId="{D7390A9B-120F-C84D-8339-5B5959E9EE1C}" type="presOf" srcId="{5B23FE62-85BE-4985-83CF-A7844D527EB8}" destId="{549F87D6-E04D-4DC3-9584-FD94B31E2023}" srcOrd="1" destOrd="0" presId="urn:microsoft.com/office/officeart/2005/8/layout/orgChart1"/>
    <dgm:cxn modelId="{44C72908-671B-2244-AE52-186662A4D821}" type="presOf" srcId="{FA631064-A703-455C-8713-44F77C1ABBA6}" destId="{25C1B296-9F6F-4D35-BF51-F3AB2E9E51A8}" srcOrd="0" destOrd="0" presId="urn:microsoft.com/office/officeart/2005/8/layout/orgChart1"/>
    <dgm:cxn modelId="{46B45013-79AE-9841-AD30-81BC1EBAB110}" type="presOf" srcId="{FEDEE7AE-8909-4F7F-8747-606073642DE2}" destId="{50903D1B-BEAD-421D-B31F-FC71B7B1EDD4}" srcOrd="1" destOrd="0" presId="urn:microsoft.com/office/officeart/2005/8/layout/orgChart1"/>
    <dgm:cxn modelId="{CFA88603-B764-2B4C-9943-FD78563F0CC0}" type="presOf" srcId="{62E53DEF-6B44-420C-9449-66935403E3BC}" destId="{ADC7F715-3674-4C32-84AF-EEC3177E6DF0}" srcOrd="1" destOrd="0" presId="urn:microsoft.com/office/officeart/2005/8/layout/orgChart1"/>
    <dgm:cxn modelId="{0061F918-B459-D747-A31D-7F00C9FD4C97}" type="presOf" srcId="{70B0DCAB-75B5-4DE6-B13D-F932AE014178}" destId="{61602D09-1F87-4A83-8FE6-CFF4E40EA51A}" srcOrd="0" destOrd="0" presId="urn:microsoft.com/office/officeart/2005/8/layout/orgChart1"/>
    <dgm:cxn modelId="{D79D90B4-0BC3-4F49-AC49-BA85418B428E}" type="presOf" srcId="{62E53DEF-6B44-420C-9449-66935403E3BC}" destId="{C872C981-7597-4ACD-A009-7CB5664ACA51}" srcOrd="0" destOrd="0" presId="urn:microsoft.com/office/officeart/2005/8/layout/orgChart1"/>
    <dgm:cxn modelId="{03FD620C-FE75-AE4A-94DA-E0E85C9C8C05}" type="presOf" srcId="{B8C52C6E-9CF7-46A2-8B7B-A3702F8DA21C}" destId="{CC31E78D-5E3C-4655-A56B-9AE1C9328D93}" srcOrd="1" destOrd="0" presId="urn:microsoft.com/office/officeart/2005/8/layout/orgChart1"/>
    <dgm:cxn modelId="{30E9D7B8-6045-F842-8942-573364224E62}" type="presParOf" srcId="{37315E7F-D5F6-40FA-9C84-445B69AF7115}" destId="{74F4F110-BB69-47D7-9CC9-FBAA8FD21E71}" srcOrd="0" destOrd="0" presId="urn:microsoft.com/office/officeart/2005/8/layout/orgChart1"/>
    <dgm:cxn modelId="{ECB30BBE-A840-6349-B639-F8428E0D2BDD}" type="presParOf" srcId="{74F4F110-BB69-47D7-9CC9-FBAA8FD21E71}" destId="{8E7C971D-C6FB-4BD9-A8D0-846AED32AF9F}" srcOrd="0" destOrd="0" presId="urn:microsoft.com/office/officeart/2005/8/layout/orgChart1"/>
    <dgm:cxn modelId="{A077ACAA-2AB6-8C4C-86D7-F437C0807DD5}" type="presParOf" srcId="{8E7C971D-C6FB-4BD9-A8D0-846AED32AF9F}" destId="{C872C981-7597-4ACD-A009-7CB5664ACA51}" srcOrd="0" destOrd="0" presId="urn:microsoft.com/office/officeart/2005/8/layout/orgChart1"/>
    <dgm:cxn modelId="{6FC404AC-D9B1-5645-9CE8-2CDD71444F0C}" type="presParOf" srcId="{8E7C971D-C6FB-4BD9-A8D0-846AED32AF9F}" destId="{ADC7F715-3674-4C32-84AF-EEC3177E6DF0}" srcOrd="1" destOrd="0" presId="urn:microsoft.com/office/officeart/2005/8/layout/orgChart1"/>
    <dgm:cxn modelId="{63A1ABC0-DBD2-8248-8F8A-CA40A56F9268}" type="presParOf" srcId="{74F4F110-BB69-47D7-9CC9-FBAA8FD21E71}" destId="{26987404-BC80-4C6F-A756-C4358ECE9737}" srcOrd="1" destOrd="0" presId="urn:microsoft.com/office/officeart/2005/8/layout/orgChart1"/>
    <dgm:cxn modelId="{9A0C0CDA-6718-214E-99D8-8DDCAFF57926}" type="presParOf" srcId="{74F4F110-BB69-47D7-9CC9-FBAA8FD21E71}" destId="{4A20284F-35FF-4A36-92E4-3DAF4DAA80BC}" srcOrd="2" destOrd="0" presId="urn:microsoft.com/office/officeart/2005/8/layout/orgChart1"/>
    <dgm:cxn modelId="{C8C98DC7-5837-7A4D-88DB-87D80C137DB6}" type="presParOf" srcId="{4A20284F-35FF-4A36-92E4-3DAF4DAA80BC}" destId="{E7B008E1-862D-4D02-BC66-2798B6206FD7}" srcOrd="0" destOrd="0" presId="urn:microsoft.com/office/officeart/2005/8/layout/orgChart1"/>
    <dgm:cxn modelId="{A4C1AF0C-D2CA-5E47-84E7-5FCCDBE11278}" type="presParOf" srcId="{4A20284F-35FF-4A36-92E4-3DAF4DAA80BC}" destId="{4A2EEAE1-3FEE-4FDD-915C-6A3D048B2B2A}" srcOrd="1" destOrd="0" presId="urn:microsoft.com/office/officeart/2005/8/layout/orgChart1"/>
    <dgm:cxn modelId="{497A2F22-B525-8849-BE18-89157F3990C7}" type="presParOf" srcId="{4A2EEAE1-3FEE-4FDD-915C-6A3D048B2B2A}" destId="{E7BAD945-C9BF-41EF-8101-A09EEB746627}" srcOrd="0" destOrd="0" presId="urn:microsoft.com/office/officeart/2005/8/layout/orgChart1"/>
    <dgm:cxn modelId="{83A65528-A254-5645-B474-E0BE7258E72B}" type="presParOf" srcId="{E7BAD945-C9BF-41EF-8101-A09EEB746627}" destId="{EAC980A4-117D-4B0E-A839-BECCDDE24A21}" srcOrd="0" destOrd="0" presId="urn:microsoft.com/office/officeart/2005/8/layout/orgChart1"/>
    <dgm:cxn modelId="{0D59FE88-2B51-884D-9E86-1EC331B9629E}" type="presParOf" srcId="{E7BAD945-C9BF-41EF-8101-A09EEB746627}" destId="{5405CD48-018E-4E67-8E74-9415D05A3B6D}" srcOrd="1" destOrd="0" presId="urn:microsoft.com/office/officeart/2005/8/layout/orgChart1"/>
    <dgm:cxn modelId="{40185806-F4EB-6646-BD02-4B6D94A72D1A}" type="presParOf" srcId="{4A2EEAE1-3FEE-4FDD-915C-6A3D048B2B2A}" destId="{4607FCD9-AEC8-4439-A230-DFFD8F3A5F23}" srcOrd="1" destOrd="0" presId="urn:microsoft.com/office/officeart/2005/8/layout/orgChart1"/>
    <dgm:cxn modelId="{9B6018F6-32DE-1044-9630-75DE2E045886}" type="presParOf" srcId="{4607FCD9-AEC8-4439-A230-DFFD8F3A5F23}" destId="{5686843A-C6A4-4A60-9758-9C797A44CEC1}" srcOrd="0" destOrd="0" presId="urn:microsoft.com/office/officeart/2005/8/layout/orgChart1"/>
    <dgm:cxn modelId="{BAC1CBA9-4FBB-B64C-8957-39836A20B831}" type="presParOf" srcId="{4607FCD9-AEC8-4439-A230-DFFD8F3A5F23}" destId="{03074392-4672-4DC7-9808-45D22F4CE919}" srcOrd="1" destOrd="0" presId="urn:microsoft.com/office/officeart/2005/8/layout/orgChart1"/>
    <dgm:cxn modelId="{F12A52C4-68CE-5041-8D13-DA839E461DD9}" type="presParOf" srcId="{03074392-4672-4DC7-9808-45D22F4CE919}" destId="{BDA9CB54-900E-44A9-837B-578CB2BEC214}" srcOrd="0" destOrd="0" presId="urn:microsoft.com/office/officeart/2005/8/layout/orgChart1"/>
    <dgm:cxn modelId="{BF245AC7-359F-7742-9DB4-43DF41CF60FE}" type="presParOf" srcId="{BDA9CB54-900E-44A9-837B-578CB2BEC214}" destId="{D75592C2-E214-4116-87E3-5DD5CC229E3B}" srcOrd="0" destOrd="0" presId="urn:microsoft.com/office/officeart/2005/8/layout/orgChart1"/>
    <dgm:cxn modelId="{CBFF3201-5B57-A84C-9BE6-9E72735DFA16}" type="presParOf" srcId="{BDA9CB54-900E-44A9-837B-578CB2BEC214}" destId="{50903D1B-BEAD-421D-B31F-FC71B7B1EDD4}" srcOrd="1" destOrd="0" presId="urn:microsoft.com/office/officeart/2005/8/layout/orgChart1"/>
    <dgm:cxn modelId="{D7208B0A-0662-F848-B84E-0377A75A92A8}" type="presParOf" srcId="{03074392-4672-4DC7-9808-45D22F4CE919}" destId="{8E229101-D55B-451A-985E-EF84B21CFBF3}" srcOrd="1" destOrd="0" presId="urn:microsoft.com/office/officeart/2005/8/layout/orgChart1"/>
    <dgm:cxn modelId="{35297F2C-A6CC-F74B-ACFA-922E38B0692E}" type="presParOf" srcId="{03074392-4672-4DC7-9808-45D22F4CE919}" destId="{59E4E4AB-2A3D-4CDD-903C-362833CDF09B}" srcOrd="2" destOrd="0" presId="urn:microsoft.com/office/officeart/2005/8/layout/orgChart1"/>
    <dgm:cxn modelId="{A0C0127D-9A8F-5A44-8398-AF683FE2DF1B}" type="presParOf" srcId="{4607FCD9-AEC8-4439-A230-DFFD8F3A5F23}" destId="{4C714965-AA42-43B3-B824-5B83240AF73E}" srcOrd="2" destOrd="0" presId="urn:microsoft.com/office/officeart/2005/8/layout/orgChart1"/>
    <dgm:cxn modelId="{8D6F83DB-6EDA-2847-9F28-6D8896DCC66F}" type="presParOf" srcId="{4607FCD9-AEC8-4439-A230-DFFD8F3A5F23}" destId="{82921967-2421-47E3-A2B3-685966B6ECC9}" srcOrd="3" destOrd="0" presId="urn:microsoft.com/office/officeart/2005/8/layout/orgChart1"/>
    <dgm:cxn modelId="{627B541A-2A3A-F046-BE40-3E49F64EFABA}" type="presParOf" srcId="{82921967-2421-47E3-A2B3-685966B6ECC9}" destId="{BC32B388-BB9D-4BFD-9F36-927F54BB538D}" srcOrd="0" destOrd="0" presId="urn:microsoft.com/office/officeart/2005/8/layout/orgChart1"/>
    <dgm:cxn modelId="{5E2DD601-27A4-6547-B270-E82A86D29E3B}" type="presParOf" srcId="{BC32B388-BB9D-4BFD-9F36-927F54BB538D}" destId="{C67DCE83-3DF5-4A53-9EDF-A27BA635E5FB}" srcOrd="0" destOrd="0" presId="urn:microsoft.com/office/officeart/2005/8/layout/orgChart1"/>
    <dgm:cxn modelId="{AA634846-0E64-9C4E-A0FB-FCAA4C150D67}" type="presParOf" srcId="{BC32B388-BB9D-4BFD-9F36-927F54BB538D}" destId="{CC31E78D-5E3C-4655-A56B-9AE1C9328D93}" srcOrd="1" destOrd="0" presId="urn:microsoft.com/office/officeart/2005/8/layout/orgChart1"/>
    <dgm:cxn modelId="{5B231A06-9E18-5B4A-8E67-0B86601F4719}" type="presParOf" srcId="{82921967-2421-47E3-A2B3-685966B6ECC9}" destId="{2DE7525F-56DE-46EB-A4B6-C199B457FFDB}" srcOrd="1" destOrd="0" presId="urn:microsoft.com/office/officeart/2005/8/layout/orgChart1"/>
    <dgm:cxn modelId="{90272E6B-9B6F-934A-96F8-8CB1D24FDEE2}" type="presParOf" srcId="{82921967-2421-47E3-A2B3-685966B6ECC9}" destId="{9D3953A6-90E5-4F89-AAD5-E8F8A05C1016}" srcOrd="2" destOrd="0" presId="urn:microsoft.com/office/officeart/2005/8/layout/orgChart1"/>
    <dgm:cxn modelId="{BF593DD6-2116-F446-9893-D4B02FAEC3E3}" type="presParOf" srcId="{4A2EEAE1-3FEE-4FDD-915C-6A3D048B2B2A}" destId="{1480F4B7-BC0E-47C6-B82A-85DEEF66DA94}" srcOrd="2" destOrd="0" presId="urn:microsoft.com/office/officeart/2005/8/layout/orgChart1"/>
    <dgm:cxn modelId="{0CAF4CF4-F201-564F-830E-1BAC33EF7AAD}" type="presParOf" srcId="{4A20284F-35FF-4A36-92E4-3DAF4DAA80BC}" destId="{61602D09-1F87-4A83-8FE6-CFF4E40EA51A}" srcOrd="2" destOrd="0" presId="urn:microsoft.com/office/officeart/2005/8/layout/orgChart1"/>
    <dgm:cxn modelId="{C6D32C15-8B28-3F4C-AE42-306D2E1A5B87}" type="presParOf" srcId="{4A20284F-35FF-4A36-92E4-3DAF4DAA80BC}" destId="{0D7D765C-ACAF-428C-A50C-9DA8BE9EBC3F}" srcOrd="3" destOrd="0" presId="urn:microsoft.com/office/officeart/2005/8/layout/orgChart1"/>
    <dgm:cxn modelId="{6D8CC099-2C51-B146-B719-C7BEFE4B3BF9}" type="presParOf" srcId="{0D7D765C-ACAF-428C-A50C-9DA8BE9EBC3F}" destId="{67440931-9CE8-4761-8B6E-7A0C9C488556}" srcOrd="0" destOrd="0" presId="urn:microsoft.com/office/officeart/2005/8/layout/orgChart1"/>
    <dgm:cxn modelId="{CEB437C8-4DEB-F349-95D8-0D5A4B1BCCC9}" type="presParOf" srcId="{67440931-9CE8-4761-8B6E-7A0C9C488556}" destId="{3B3BD4EC-55A1-4715-A380-F57E2021EB08}" srcOrd="0" destOrd="0" presId="urn:microsoft.com/office/officeart/2005/8/layout/orgChart1"/>
    <dgm:cxn modelId="{6154C833-B35E-794A-BF3D-1B44BC3D1A1C}" type="presParOf" srcId="{67440931-9CE8-4761-8B6E-7A0C9C488556}" destId="{08F348F6-3A13-4216-B9E0-26287911EA7D}" srcOrd="1" destOrd="0" presId="urn:microsoft.com/office/officeart/2005/8/layout/orgChart1"/>
    <dgm:cxn modelId="{6C0FF8FD-DD62-9147-8F87-B004110B7257}" type="presParOf" srcId="{0D7D765C-ACAF-428C-A50C-9DA8BE9EBC3F}" destId="{25115710-682C-4996-84A6-F8B7063C9E7B}" srcOrd="1" destOrd="0" presId="urn:microsoft.com/office/officeart/2005/8/layout/orgChart1"/>
    <dgm:cxn modelId="{BF6B7D05-5827-DC4A-8617-C4D6E1333021}" type="presParOf" srcId="{25115710-682C-4996-84A6-F8B7063C9E7B}" destId="{88736740-7E45-4B6A-BD8D-2E53E5A9D18D}" srcOrd="0" destOrd="0" presId="urn:microsoft.com/office/officeart/2005/8/layout/orgChart1"/>
    <dgm:cxn modelId="{771C01F9-C5FC-0F43-8227-AC44D73B48F4}" type="presParOf" srcId="{25115710-682C-4996-84A6-F8B7063C9E7B}" destId="{F9B7B214-E79A-4D9D-8A07-9CE8778FEA80}" srcOrd="1" destOrd="0" presId="urn:microsoft.com/office/officeart/2005/8/layout/orgChart1"/>
    <dgm:cxn modelId="{81563028-9465-8F4B-ACB8-0BE5A8D9D849}" type="presParOf" srcId="{F9B7B214-E79A-4D9D-8A07-9CE8778FEA80}" destId="{001CF907-BF73-4117-ABD2-9ADEAECCFE8B}" srcOrd="0" destOrd="0" presId="urn:microsoft.com/office/officeart/2005/8/layout/orgChart1"/>
    <dgm:cxn modelId="{94E2AFC0-020B-3147-8E6C-41E7D2816202}" type="presParOf" srcId="{001CF907-BF73-4117-ABD2-9ADEAECCFE8B}" destId="{DC7D3B0F-77A0-4E07-87F9-EA51EDC5CA6C}" srcOrd="0" destOrd="0" presId="urn:microsoft.com/office/officeart/2005/8/layout/orgChart1"/>
    <dgm:cxn modelId="{0F8A6B98-F90C-7041-A615-36DA2AC19D8A}" type="presParOf" srcId="{001CF907-BF73-4117-ABD2-9ADEAECCFE8B}" destId="{B296BA48-3BDF-4A12-9991-4D9416234956}" srcOrd="1" destOrd="0" presId="urn:microsoft.com/office/officeart/2005/8/layout/orgChart1"/>
    <dgm:cxn modelId="{E1603E7B-33DA-D64A-8DCE-7D584A46EF5E}" type="presParOf" srcId="{F9B7B214-E79A-4D9D-8A07-9CE8778FEA80}" destId="{E477395A-F9E9-4C8A-874D-0DEA18E80E5B}" srcOrd="1" destOrd="0" presId="urn:microsoft.com/office/officeart/2005/8/layout/orgChart1"/>
    <dgm:cxn modelId="{3A6605C9-2CA5-5D4B-AD8F-204AB28A5914}" type="presParOf" srcId="{F9B7B214-E79A-4D9D-8A07-9CE8778FEA80}" destId="{68F8F672-24C4-48DD-8AC5-53116A01C6C9}" srcOrd="2" destOrd="0" presId="urn:microsoft.com/office/officeart/2005/8/layout/orgChart1"/>
    <dgm:cxn modelId="{1378758E-5D88-4C48-AB89-E62213EA6CF9}" type="presParOf" srcId="{25115710-682C-4996-84A6-F8B7063C9E7B}" destId="{FC3D1BEF-12EC-4AE2-A693-BB7872429070}" srcOrd="2" destOrd="0" presId="urn:microsoft.com/office/officeart/2005/8/layout/orgChart1"/>
    <dgm:cxn modelId="{202D7D57-4AAB-284E-88BE-E1ACC20593F6}" type="presParOf" srcId="{25115710-682C-4996-84A6-F8B7063C9E7B}" destId="{AE9FDC8A-B21F-41EE-BA0A-D300F4528B9C}" srcOrd="3" destOrd="0" presId="urn:microsoft.com/office/officeart/2005/8/layout/orgChart1"/>
    <dgm:cxn modelId="{05429583-858D-374A-B174-2C2362013A70}" type="presParOf" srcId="{AE9FDC8A-B21F-41EE-BA0A-D300F4528B9C}" destId="{DF0F86E0-392A-4D21-9892-E866F9934A5F}" srcOrd="0" destOrd="0" presId="urn:microsoft.com/office/officeart/2005/8/layout/orgChart1"/>
    <dgm:cxn modelId="{B391BC98-E138-6C41-9921-C6A8F1C6FE72}" type="presParOf" srcId="{DF0F86E0-392A-4D21-9892-E866F9934A5F}" destId="{25C1B296-9F6F-4D35-BF51-F3AB2E9E51A8}" srcOrd="0" destOrd="0" presId="urn:microsoft.com/office/officeart/2005/8/layout/orgChart1"/>
    <dgm:cxn modelId="{DE35B51F-627D-1B44-9832-223F7A75778D}" type="presParOf" srcId="{DF0F86E0-392A-4D21-9892-E866F9934A5F}" destId="{C40378D3-7873-4834-BD0D-DCE20CB22C30}" srcOrd="1" destOrd="0" presId="urn:microsoft.com/office/officeart/2005/8/layout/orgChart1"/>
    <dgm:cxn modelId="{6A009053-F89A-E14E-BEAB-AEB0B65C7E73}" type="presParOf" srcId="{AE9FDC8A-B21F-41EE-BA0A-D300F4528B9C}" destId="{019B2F2E-F3F7-4A55-8DB6-7C2F2198B952}" srcOrd="1" destOrd="0" presId="urn:microsoft.com/office/officeart/2005/8/layout/orgChart1"/>
    <dgm:cxn modelId="{B656C63D-CC10-6D4A-B24F-9D1844C77BBA}" type="presParOf" srcId="{AE9FDC8A-B21F-41EE-BA0A-D300F4528B9C}" destId="{3F02ECBC-3A1A-4AFB-85B8-4E6063541CC7}" srcOrd="2" destOrd="0" presId="urn:microsoft.com/office/officeart/2005/8/layout/orgChart1"/>
    <dgm:cxn modelId="{6BC14DB0-1A4E-244E-B092-A6E1099585B4}" type="presParOf" srcId="{0D7D765C-ACAF-428C-A50C-9DA8BE9EBC3F}" destId="{37762A31-8DE7-4B79-8D89-4DDDE7D86441}" srcOrd="2" destOrd="0" presId="urn:microsoft.com/office/officeart/2005/8/layout/orgChart1"/>
    <dgm:cxn modelId="{422A9E6A-66F3-C64D-999F-F8F783B39767}" type="presParOf" srcId="{37315E7F-D5F6-40FA-9C84-445B69AF7115}" destId="{6DA322B0-3FEA-4F3C-BFCC-3B29B5A129D6}" srcOrd="1" destOrd="0" presId="urn:microsoft.com/office/officeart/2005/8/layout/orgChart1"/>
    <dgm:cxn modelId="{B7EF8D48-BDD5-664B-96E4-50C48197D201}" type="presParOf" srcId="{6DA322B0-3FEA-4F3C-BFCC-3B29B5A129D6}" destId="{0C08FEA2-ABDC-4FCD-AD96-9880CE20601D}" srcOrd="0" destOrd="0" presId="urn:microsoft.com/office/officeart/2005/8/layout/orgChart1"/>
    <dgm:cxn modelId="{D904E628-4077-D949-BB60-CB70B0D95FCF}" type="presParOf" srcId="{0C08FEA2-ABDC-4FCD-AD96-9880CE20601D}" destId="{624393CF-01F3-4BF5-80D5-84BC0C2ED48C}" srcOrd="0" destOrd="0" presId="urn:microsoft.com/office/officeart/2005/8/layout/orgChart1"/>
    <dgm:cxn modelId="{1A7F37DE-7770-C545-B2E5-F8656C4286D6}" type="presParOf" srcId="{0C08FEA2-ABDC-4FCD-AD96-9880CE20601D}" destId="{549F87D6-E04D-4DC3-9584-FD94B31E2023}" srcOrd="1" destOrd="0" presId="urn:microsoft.com/office/officeart/2005/8/layout/orgChart1"/>
    <dgm:cxn modelId="{F8488716-1991-9A47-99D8-0857098522C9}" type="presParOf" srcId="{6DA322B0-3FEA-4F3C-BFCC-3B29B5A129D6}" destId="{BCB49A86-8B76-4B71-9D85-93FCBC23C98D}" srcOrd="1" destOrd="0" presId="urn:microsoft.com/office/officeart/2005/8/layout/orgChart1"/>
    <dgm:cxn modelId="{FF0DD529-E6CF-0142-93FC-FE4EA2E14030}" type="presParOf" srcId="{6DA322B0-3FEA-4F3C-BFCC-3B29B5A129D6}" destId="{0183555A-0B71-4987-A785-C1A1C7031B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D1BEF-12EC-4AE2-A693-BB7872429070}">
      <dsp:nvSpPr>
        <dsp:cNvPr id="0" name=""/>
        <dsp:cNvSpPr/>
      </dsp:nvSpPr>
      <dsp:spPr>
        <a:xfrm>
          <a:off x="6363409" y="2080184"/>
          <a:ext cx="267241" cy="758689"/>
        </a:xfrm>
        <a:custGeom>
          <a:avLst/>
          <a:gdLst/>
          <a:ahLst/>
          <a:cxnLst/>
          <a:rect l="0" t="0" r="0" b="0"/>
          <a:pathLst>
            <a:path>
              <a:moveTo>
                <a:pt x="0" y="0"/>
              </a:moveTo>
              <a:lnTo>
                <a:pt x="0" y="758689"/>
              </a:lnTo>
              <a:lnTo>
                <a:pt x="267241" y="7586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36740-7E45-4B6A-BD8D-2E53E5A9D18D}">
      <dsp:nvSpPr>
        <dsp:cNvPr id="0" name=""/>
        <dsp:cNvSpPr/>
      </dsp:nvSpPr>
      <dsp:spPr>
        <a:xfrm>
          <a:off x="6046759" y="2080184"/>
          <a:ext cx="316650" cy="754775"/>
        </a:xfrm>
        <a:custGeom>
          <a:avLst/>
          <a:gdLst/>
          <a:ahLst/>
          <a:cxnLst/>
          <a:rect l="0" t="0" r="0" b="0"/>
          <a:pathLst>
            <a:path>
              <a:moveTo>
                <a:pt x="316650" y="0"/>
              </a:moveTo>
              <a:lnTo>
                <a:pt x="316650" y="754775"/>
              </a:lnTo>
              <a:lnTo>
                <a:pt x="0" y="7547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02D09-1F87-4A83-8FE6-CFF4E40EA51A}">
      <dsp:nvSpPr>
        <dsp:cNvPr id="0" name=""/>
        <dsp:cNvSpPr/>
      </dsp:nvSpPr>
      <dsp:spPr>
        <a:xfrm>
          <a:off x="3858524" y="860884"/>
          <a:ext cx="1644702" cy="789208"/>
        </a:xfrm>
        <a:custGeom>
          <a:avLst/>
          <a:gdLst/>
          <a:ahLst/>
          <a:cxnLst/>
          <a:rect l="0" t="0" r="0" b="0"/>
          <a:pathLst>
            <a:path>
              <a:moveTo>
                <a:pt x="0" y="0"/>
              </a:moveTo>
              <a:lnTo>
                <a:pt x="0" y="789208"/>
              </a:lnTo>
              <a:lnTo>
                <a:pt x="1644702" y="7892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14965-AA42-43B3-B824-5B83240AF73E}">
      <dsp:nvSpPr>
        <dsp:cNvPr id="0" name=""/>
        <dsp:cNvSpPr/>
      </dsp:nvSpPr>
      <dsp:spPr>
        <a:xfrm>
          <a:off x="1638693" y="2082343"/>
          <a:ext cx="91440" cy="752616"/>
        </a:xfrm>
        <a:custGeom>
          <a:avLst/>
          <a:gdLst/>
          <a:ahLst/>
          <a:cxnLst/>
          <a:rect l="0" t="0" r="0" b="0"/>
          <a:pathLst>
            <a:path>
              <a:moveTo>
                <a:pt x="45720" y="0"/>
              </a:moveTo>
              <a:lnTo>
                <a:pt x="81670" y="7526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86843A-C6A4-4A60-9758-9C797A44CEC1}">
      <dsp:nvSpPr>
        <dsp:cNvPr id="0" name=""/>
        <dsp:cNvSpPr/>
      </dsp:nvSpPr>
      <dsp:spPr>
        <a:xfrm>
          <a:off x="1684413" y="2082343"/>
          <a:ext cx="496652" cy="752633"/>
        </a:xfrm>
        <a:custGeom>
          <a:avLst/>
          <a:gdLst/>
          <a:ahLst/>
          <a:cxnLst/>
          <a:rect l="0" t="0" r="0" b="0"/>
          <a:pathLst>
            <a:path>
              <a:moveTo>
                <a:pt x="0" y="0"/>
              </a:moveTo>
              <a:lnTo>
                <a:pt x="0" y="752633"/>
              </a:lnTo>
              <a:lnTo>
                <a:pt x="496652" y="752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008E1-862D-4D02-BC66-2798B6206FD7}">
      <dsp:nvSpPr>
        <dsp:cNvPr id="0" name=""/>
        <dsp:cNvSpPr/>
      </dsp:nvSpPr>
      <dsp:spPr>
        <a:xfrm>
          <a:off x="2544596" y="860884"/>
          <a:ext cx="1313928" cy="791367"/>
        </a:xfrm>
        <a:custGeom>
          <a:avLst/>
          <a:gdLst/>
          <a:ahLst/>
          <a:cxnLst/>
          <a:rect l="0" t="0" r="0" b="0"/>
          <a:pathLst>
            <a:path>
              <a:moveTo>
                <a:pt x="1313928" y="0"/>
              </a:moveTo>
              <a:lnTo>
                <a:pt x="1313928" y="791367"/>
              </a:lnTo>
              <a:lnTo>
                <a:pt x="0" y="791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2C981-7597-4ACD-A009-7CB5664ACA51}">
      <dsp:nvSpPr>
        <dsp:cNvPr id="0" name=""/>
        <dsp:cNvSpPr/>
      </dsp:nvSpPr>
      <dsp:spPr>
        <a:xfrm>
          <a:off x="2998342" y="702"/>
          <a:ext cx="1720364" cy="86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Total de vínculos no ano</a:t>
          </a:r>
          <a:br>
            <a:rPr lang="pt-BR" sz="1600" kern="1200" dirty="0" smtClean="0"/>
          </a:br>
          <a:r>
            <a:rPr lang="pt-BR" sz="1600" kern="1200" dirty="0" smtClean="0"/>
            <a:t>65,8 milhões</a:t>
          </a:r>
          <a:endParaRPr lang="pt-BR" sz="1600" kern="1200" dirty="0"/>
        </a:p>
      </dsp:txBody>
      <dsp:txXfrm>
        <a:off x="2998342" y="702"/>
        <a:ext cx="1720364" cy="860182"/>
      </dsp:txXfrm>
    </dsp:sp>
    <dsp:sp modelId="{EAC980A4-117D-4B0E-A839-BECCDDE24A21}">
      <dsp:nvSpPr>
        <dsp:cNvPr id="0" name=""/>
        <dsp:cNvSpPr/>
      </dsp:nvSpPr>
      <dsp:spPr>
        <a:xfrm>
          <a:off x="824231" y="1222160"/>
          <a:ext cx="1720364" cy="86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Total de vínculos ativos em 31/12</a:t>
          </a:r>
          <a:br>
            <a:rPr lang="pt-BR" sz="1600" kern="1200" dirty="0" smtClean="0"/>
          </a:br>
          <a:r>
            <a:rPr lang="pt-BR" sz="1600" kern="1200" dirty="0" smtClean="0"/>
            <a:t>40,6 milhões</a:t>
          </a:r>
          <a:endParaRPr lang="pt-BR" sz="1600" kern="1200" dirty="0"/>
        </a:p>
      </dsp:txBody>
      <dsp:txXfrm>
        <a:off x="824231" y="1222160"/>
        <a:ext cx="1720364" cy="860182"/>
      </dsp:txXfrm>
    </dsp:sp>
    <dsp:sp modelId="{D75592C2-E214-4116-87E3-5DD5CC229E3B}">
      <dsp:nvSpPr>
        <dsp:cNvPr id="0" name=""/>
        <dsp:cNvSpPr/>
      </dsp:nvSpPr>
      <dsp:spPr>
        <a:xfrm>
          <a:off x="2181065" y="2404885"/>
          <a:ext cx="1735417" cy="86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Admitidos no ano</a:t>
          </a:r>
        </a:p>
        <a:p>
          <a:pPr lvl="0" algn="ctr" defTabSz="711200">
            <a:lnSpc>
              <a:spcPct val="90000"/>
            </a:lnSpc>
            <a:spcBef>
              <a:spcPct val="0"/>
            </a:spcBef>
            <a:spcAft>
              <a:spcPct val="35000"/>
            </a:spcAft>
          </a:pPr>
          <a:r>
            <a:rPr lang="pt-BR" sz="1600" kern="1200" dirty="0" smtClean="0"/>
            <a:t>15,3 milhões</a:t>
          </a:r>
          <a:endParaRPr lang="pt-BR" sz="1600" kern="1200" dirty="0"/>
        </a:p>
      </dsp:txBody>
      <dsp:txXfrm>
        <a:off x="2181065" y="2404885"/>
        <a:ext cx="1735417" cy="860182"/>
      </dsp:txXfrm>
    </dsp:sp>
    <dsp:sp modelId="{C67DCE83-3DF5-4A53-9EDF-A27BA635E5FB}">
      <dsp:nvSpPr>
        <dsp:cNvPr id="0" name=""/>
        <dsp:cNvSpPr/>
      </dsp:nvSpPr>
      <dsp:spPr>
        <a:xfrm>
          <a:off x="0" y="2404868"/>
          <a:ext cx="1720364" cy="86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Advindos de exercícios anteriores</a:t>
          </a:r>
        </a:p>
        <a:p>
          <a:pPr lvl="0" algn="ctr" defTabSz="711200">
            <a:lnSpc>
              <a:spcPct val="90000"/>
            </a:lnSpc>
            <a:spcBef>
              <a:spcPct val="0"/>
            </a:spcBef>
            <a:spcAft>
              <a:spcPct val="35000"/>
            </a:spcAft>
          </a:pPr>
          <a:r>
            <a:rPr lang="pt-BR" sz="1600" kern="1200" dirty="0" smtClean="0"/>
            <a:t>25,3 milhões</a:t>
          </a:r>
          <a:endParaRPr lang="pt-BR" sz="1600" kern="1200" dirty="0"/>
        </a:p>
      </dsp:txBody>
      <dsp:txXfrm>
        <a:off x="0" y="2404868"/>
        <a:ext cx="1720364" cy="860182"/>
      </dsp:txXfrm>
    </dsp:sp>
    <dsp:sp modelId="{3B3BD4EC-55A1-4715-A380-F57E2021EB08}">
      <dsp:nvSpPr>
        <dsp:cNvPr id="0" name=""/>
        <dsp:cNvSpPr/>
      </dsp:nvSpPr>
      <dsp:spPr>
        <a:xfrm>
          <a:off x="5503227" y="1220001"/>
          <a:ext cx="1720364" cy="86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Total de vínculos desligados no ano</a:t>
          </a:r>
        </a:p>
        <a:p>
          <a:pPr lvl="0" algn="ctr" defTabSz="711200">
            <a:lnSpc>
              <a:spcPct val="90000"/>
            </a:lnSpc>
            <a:spcBef>
              <a:spcPct val="0"/>
            </a:spcBef>
            <a:spcAft>
              <a:spcPct val="35000"/>
            </a:spcAft>
          </a:pPr>
          <a:r>
            <a:rPr lang="pt-BR" sz="1600" kern="1200" dirty="0" smtClean="0"/>
            <a:t>25,3 milhões</a:t>
          </a:r>
          <a:endParaRPr lang="pt-BR" sz="1600" kern="1200" dirty="0"/>
        </a:p>
      </dsp:txBody>
      <dsp:txXfrm>
        <a:off x="5503227" y="1220001"/>
        <a:ext cx="1720364" cy="860182"/>
      </dsp:txXfrm>
    </dsp:sp>
    <dsp:sp modelId="{DC7D3B0F-77A0-4E07-87F9-EA51EDC5CA6C}">
      <dsp:nvSpPr>
        <dsp:cNvPr id="0" name=""/>
        <dsp:cNvSpPr/>
      </dsp:nvSpPr>
      <dsp:spPr>
        <a:xfrm>
          <a:off x="4326394" y="2404868"/>
          <a:ext cx="1720364" cy="86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Admitidos no ano</a:t>
          </a:r>
        </a:p>
        <a:p>
          <a:pPr lvl="0" algn="ctr" defTabSz="711200">
            <a:lnSpc>
              <a:spcPct val="90000"/>
            </a:lnSpc>
            <a:spcBef>
              <a:spcPct val="0"/>
            </a:spcBef>
            <a:spcAft>
              <a:spcPct val="35000"/>
            </a:spcAft>
          </a:pPr>
          <a:r>
            <a:rPr lang="pt-BR" sz="1600" kern="1200" dirty="0" smtClean="0"/>
            <a:t>11,1 milhões</a:t>
          </a:r>
          <a:endParaRPr lang="pt-BR" sz="1600" kern="1200" dirty="0"/>
        </a:p>
      </dsp:txBody>
      <dsp:txXfrm>
        <a:off x="4326394" y="2404868"/>
        <a:ext cx="1720364" cy="860182"/>
      </dsp:txXfrm>
    </dsp:sp>
    <dsp:sp modelId="{25C1B296-9F6F-4D35-BF51-F3AB2E9E51A8}">
      <dsp:nvSpPr>
        <dsp:cNvPr id="0" name=""/>
        <dsp:cNvSpPr/>
      </dsp:nvSpPr>
      <dsp:spPr>
        <a:xfrm>
          <a:off x="6630650" y="2408782"/>
          <a:ext cx="1720364" cy="86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Advindos de exercícios anteriores</a:t>
          </a:r>
        </a:p>
        <a:p>
          <a:pPr lvl="0" algn="ctr" defTabSz="711200">
            <a:lnSpc>
              <a:spcPct val="90000"/>
            </a:lnSpc>
            <a:spcBef>
              <a:spcPct val="0"/>
            </a:spcBef>
            <a:spcAft>
              <a:spcPct val="35000"/>
            </a:spcAft>
          </a:pPr>
          <a:r>
            <a:rPr lang="pt-BR" sz="1600" kern="1200" dirty="0" smtClean="0"/>
            <a:t>14,2 milhões</a:t>
          </a:r>
          <a:endParaRPr lang="pt-BR" sz="1600" kern="1200" dirty="0"/>
        </a:p>
      </dsp:txBody>
      <dsp:txXfrm>
        <a:off x="6630650" y="2408782"/>
        <a:ext cx="1720364" cy="860182"/>
      </dsp:txXfrm>
    </dsp:sp>
    <dsp:sp modelId="{624393CF-01F3-4BF5-80D5-84BC0C2ED48C}">
      <dsp:nvSpPr>
        <dsp:cNvPr id="0" name=""/>
        <dsp:cNvSpPr/>
      </dsp:nvSpPr>
      <dsp:spPr>
        <a:xfrm>
          <a:off x="2952116" y="3664631"/>
          <a:ext cx="2808753" cy="8601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Total de admitidos no ano (ativos + desligados)</a:t>
          </a:r>
        </a:p>
        <a:p>
          <a:pPr lvl="0" algn="ctr" defTabSz="800100">
            <a:lnSpc>
              <a:spcPct val="90000"/>
            </a:lnSpc>
            <a:spcBef>
              <a:spcPct val="0"/>
            </a:spcBef>
            <a:spcAft>
              <a:spcPct val="35000"/>
            </a:spcAft>
          </a:pPr>
          <a:r>
            <a:rPr lang="pt-BR" sz="1800" kern="1200" dirty="0" smtClean="0"/>
            <a:t>26,4 milhões</a:t>
          </a:r>
          <a:endParaRPr lang="pt-BR" sz="1800" kern="1200" dirty="0"/>
        </a:p>
      </dsp:txBody>
      <dsp:txXfrm>
        <a:off x="2952116" y="3664631"/>
        <a:ext cx="2808753" cy="8601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390F2-812B-4B43-8738-0C20B35792BE}" type="datetimeFigureOut">
              <a:rPr lang="pt-BR" smtClean="0"/>
              <a:pPr/>
              <a:t>17/11/16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1C357-402B-4D06-8845-FBD948A5DA0B}" type="slidenum">
              <a:rPr lang="pt-BR" smtClean="0"/>
              <a:pPr/>
              <a:t>‹#›</a:t>
            </a:fld>
            <a:endParaRPr lang="pt-BR"/>
          </a:p>
        </p:txBody>
      </p:sp>
    </p:spTree>
    <p:extLst>
      <p:ext uri="{BB962C8B-B14F-4D97-AF65-F5344CB8AC3E}">
        <p14:creationId xmlns:p14="http://schemas.microsoft.com/office/powerpoint/2010/main" val="229012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Acentuada </a:t>
            </a:r>
            <a:r>
              <a:rPr lang="pt-BR" baseline="0" dirty="0" smtClean="0"/>
              <a:t>queda do estoque de empregos celetistas a partir do início de 2015 (após o ajuste anual de dezembro de 2014). Estoque volta ao patamar observado no final de 2012.</a:t>
            </a:r>
            <a:endParaRPr lang="pt-BR" dirty="0"/>
          </a:p>
        </p:txBody>
      </p:sp>
      <p:sp>
        <p:nvSpPr>
          <p:cNvPr id="4" name="Espaço Reservado para Número de Slide 3"/>
          <p:cNvSpPr>
            <a:spLocks noGrp="1"/>
          </p:cNvSpPr>
          <p:nvPr>
            <p:ph type="sldNum" sz="quarter" idx="10"/>
          </p:nvPr>
        </p:nvSpPr>
        <p:spPr/>
        <p:txBody>
          <a:bodyPr/>
          <a:lstStyle/>
          <a:p>
            <a:fld id="{4641C357-402B-4D06-8845-FBD948A5DA0B}" type="slidenum">
              <a:rPr lang="pt-BR" smtClean="0"/>
              <a:pPr/>
              <a:t>10</a:t>
            </a:fld>
            <a:endParaRPr lang="pt-BR"/>
          </a:p>
        </p:txBody>
      </p:sp>
    </p:spTree>
    <p:extLst>
      <p:ext uri="{BB962C8B-B14F-4D97-AF65-F5344CB8AC3E}">
        <p14:creationId xmlns:p14="http://schemas.microsoft.com/office/powerpoint/2010/main" val="358457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saldo negativo </a:t>
            </a:r>
            <a:r>
              <a:rPr lang="pt-BR" baseline="0" dirty="0" smtClean="0"/>
              <a:t>do </a:t>
            </a:r>
            <a:r>
              <a:rPr lang="pt-BR" baseline="0" dirty="0" err="1" smtClean="0"/>
              <a:t>Caged</a:t>
            </a:r>
            <a:r>
              <a:rPr lang="pt-BR" baseline="0" dirty="0" smtClean="0"/>
              <a:t> desde abril de 2015 tem sido resultado de um volume de desligamentos superior ao volume de admissões, porém com queda de ambos os indicadores, com maior intensidade das admissões. Ou seja, a não reposição dos trabalhadores desligados é o que contribui para o desemprego. </a:t>
            </a:r>
            <a:endParaRPr lang="pt-BR" dirty="0"/>
          </a:p>
        </p:txBody>
      </p:sp>
      <p:sp>
        <p:nvSpPr>
          <p:cNvPr id="4" name="Espaço Reservado para Número de Slide 3"/>
          <p:cNvSpPr>
            <a:spLocks noGrp="1"/>
          </p:cNvSpPr>
          <p:nvPr>
            <p:ph type="sldNum" sz="quarter" idx="10"/>
          </p:nvPr>
        </p:nvSpPr>
        <p:spPr/>
        <p:txBody>
          <a:bodyPr/>
          <a:lstStyle/>
          <a:p>
            <a:fld id="{118678E6-236C-47FA-A8FD-1E55EE743306}" type="slidenum">
              <a:rPr lang="pt-BR" smtClean="0"/>
              <a:t>11</a:t>
            </a:fld>
            <a:endParaRPr lang="pt-BR"/>
          </a:p>
        </p:txBody>
      </p:sp>
    </p:spTree>
    <p:extLst>
      <p:ext uri="{BB962C8B-B14F-4D97-AF65-F5344CB8AC3E}">
        <p14:creationId xmlns:p14="http://schemas.microsoft.com/office/powerpoint/2010/main" val="170536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a:t>
            </a:r>
            <a:r>
              <a:rPr lang="pt-BR" baseline="0" dirty="0" smtClean="0"/>
              <a:t> maior volume de desligamentos se deve à demissão sem justa causa. Verifica-se, também, uma redução importante dos desligamentos a pedido. </a:t>
            </a:r>
            <a:endParaRPr lang="pt-BR" dirty="0"/>
          </a:p>
        </p:txBody>
      </p:sp>
      <p:sp>
        <p:nvSpPr>
          <p:cNvPr id="4" name="Espaço Reservado para Número de Slide 3"/>
          <p:cNvSpPr>
            <a:spLocks noGrp="1"/>
          </p:cNvSpPr>
          <p:nvPr>
            <p:ph type="sldNum" sz="quarter" idx="10"/>
          </p:nvPr>
        </p:nvSpPr>
        <p:spPr/>
        <p:txBody>
          <a:bodyPr/>
          <a:lstStyle/>
          <a:p>
            <a:fld id="{4641C357-402B-4D06-8845-FBD948A5DA0B}" type="slidenum">
              <a:rPr lang="pt-BR" smtClean="0"/>
              <a:pPr/>
              <a:t>16</a:t>
            </a:fld>
            <a:endParaRPr lang="pt-BR"/>
          </a:p>
        </p:txBody>
      </p:sp>
    </p:spTree>
    <p:extLst>
      <p:ext uri="{BB962C8B-B14F-4D97-AF65-F5344CB8AC3E}">
        <p14:creationId xmlns:p14="http://schemas.microsoft.com/office/powerpoint/2010/main" val="125127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Tendência de aumento do desligamento sem justa causa dos trabalhadores</a:t>
            </a:r>
            <a:r>
              <a:rPr lang="pt-BR" baseline="0" dirty="0" smtClean="0"/>
              <a:t> com maior tempo de permanência no emprego. </a:t>
            </a:r>
            <a:endParaRPr lang="pt-BR" dirty="0"/>
          </a:p>
        </p:txBody>
      </p:sp>
      <p:sp>
        <p:nvSpPr>
          <p:cNvPr id="4" name="Espaço Reservado para Número de Slide 3"/>
          <p:cNvSpPr>
            <a:spLocks noGrp="1"/>
          </p:cNvSpPr>
          <p:nvPr>
            <p:ph type="sldNum" sz="quarter" idx="10"/>
          </p:nvPr>
        </p:nvSpPr>
        <p:spPr/>
        <p:txBody>
          <a:bodyPr/>
          <a:lstStyle/>
          <a:p>
            <a:fld id="{4641C357-402B-4D06-8845-FBD948A5DA0B}" type="slidenum">
              <a:rPr lang="pt-BR" smtClean="0"/>
              <a:pPr/>
              <a:t>17</a:t>
            </a:fld>
            <a:endParaRPr lang="pt-BR"/>
          </a:p>
        </p:txBody>
      </p:sp>
    </p:spTree>
    <p:extLst>
      <p:ext uri="{BB962C8B-B14F-4D97-AF65-F5344CB8AC3E}">
        <p14:creationId xmlns:p14="http://schemas.microsoft.com/office/powerpoint/2010/main" val="249487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Maior</a:t>
            </a:r>
            <a:r>
              <a:rPr lang="pt-BR" baseline="0" dirty="0" smtClean="0"/>
              <a:t> impacto dos setores da Construção civil, seguida da Indústria de transformação. </a:t>
            </a:r>
            <a:endParaRPr lang="pt-BR" dirty="0"/>
          </a:p>
        </p:txBody>
      </p:sp>
      <p:sp>
        <p:nvSpPr>
          <p:cNvPr id="4" name="Espaço Reservado para Número de Slide 3"/>
          <p:cNvSpPr>
            <a:spLocks noGrp="1"/>
          </p:cNvSpPr>
          <p:nvPr>
            <p:ph type="sldNum" sz="quarter" idx="10"/>
          </p:nvPr>
        </p:nvSpPr>
        <p:spPr/>
        <p:txBody>
          <a:bodyPr/>
          <a:lstStyle/>
          <a:p>
            <a:fld id="{4641C357-402B-4D06-8845-FBD948A5DA0B}" type="slidenum">
              <a:rPr lang="pt-BR" smtClean="0"/>
              <a:pPr/>
              <a:t>18</a:t>
            </a:fld>
            <a:endParaRPr lang="pt-BR"/>
          </a:p>
        </p:txBody>
      </p:sp>
    </p:spTree>
    <p:extLst>
      <p:ext uri="{BB962C8B-B14F-4D97-AF65-F5344CB8AC3E}">
        <p14:creationId xmlns:p14="http://schemas.microsoft.com/office/powerpoint/2010/main" val="224746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remuneração média de admissão </a:t>
            </a:r>
            <a:r>
              <a:rPr lang="pt-BR" smtClean="0"/>
              <a:t>é</a:t>
            </a:r>
            <a:r>
              <a:rPr lang="pt-BR" baseline="0" smtClean="0"/>
              <a:t> inferior </a:t>
            </a:r>
            <a:r>
              <a:rPr lang="pt-BR" smtClean="0"/>
              <a:t> </a:t>
            </a:r>
            <a:r>
              <a:rPr lang="pt-BR" dirty="0" smtClean="0"/>
              <a:t>à</a:t>
            </a:r>
            <a:r>
              <a:rPr lang="pt-BR" smtClean="0"/>
              <a:t> </a:t>
            </a:r>
            <a:r>
              <a:rPr lang="pt-BR" dirty="0" smtClean="0"/>
              <a:t>do desligamento, e a</a:t>
            </a:r>
            <a:r>
              <a:rPr lang="pt-BR" baseline="0" dirty="0" smtClean="0"/>
              <a:t> </a:t>
            </a:r>
            <a:r>
              <a:rPr lang="pt-BR" baseline="0" smtClean="0"/>
              <a:t>diferença vem </a:t>
            </a:r>
            <a:r>
              <a:rPr lang="pt-BR" baseline="0" dirty="0" smtClean="0"/>
              <a:t>aumentando ao longo do tempo. </a:t>
            </a:r>
            <a:endParaRPr lang="pt-BR" dirty="0"/>
          </a:p>
        </p:txBody>
      </p:sp>
      <p:sp>
        <p:nvSpPr>
          <p:cNvPr id="4" name="Espaço Reservado para Número de Slide 3"/>
          <p:cNvSpPr>
            <a:spLocks noGrp="1"/>
          </p:cNvSpPr>
          <p:nvPr>
            <p:ph type="sldNum" sz="quarter" idx="10"/>
          </p:nvPr>
        </p:nvSpPr>
        <p:spPr/>
        <p:txBody>
          <a:bodyPr/>
          <a:lstStyle/>
          <a:p>
            <a:fld id="{4641C357-402B-4D06-8845-FBD948A5DA0B}" type="slidenum">
              <a:rPr lang="pt-BR" smtClean="0"/>
              <a:pPr/>
              <a:t>20</a:t>
            </a:fld>
            <a:endParaRPr lang="pt-BR"/>
          </a:p>
        </p:txBody>
      </p:sp>
    </p:spTree>
    <p:extLst>
      <p:ext uri="{BB962C8B-B14F-4D97-AF65-F5344CB8AC3E}">
        <p14:creationId xmlns:p14="http://schemas.microsoft.com/office/powerpoint/2010/main" val="3149294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630616"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55902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dirty="0"/>
          </a:p>
        </p:txBody>
      </p:sp>
      <p:pic>
        <p:nvPicPr>
          <p:cNvPr id="11" name="Imagem 10" descr="FAT"/>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397" y="5965630"/>
            <a:ext cx="684211" cy="648170"/>
          </a:xfrm>
          <a:prstGeom prst="rect">
            <a:avLst/>
          </a:prstGeom>
          <a:noFill/>
          <a:ln>
            <a:noFill/>
          </a:ln>
        </p:spPr>
      </p:pic>
      <p:pic>
        <p:nvPicPr>
          <p:cNvPr id="12" name="Image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0279" y="5791571"/>
            <a:ext cx="953638" cy="851019"/>
          </a:xfrm>
          <a:prstGeom prst="rect">
            <a:avLst/>
          </a:prstGeom>
        </p:spPr>
      </p:pic>
      <p:pic>
        <p:nvPicPr>
          <p:cNvPr id="1026" name="Picture 2" descr="C:\Users\samira\AppData\Local\Temp\logo_mtps.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19672" y="5951770"/>
            <a:ext cx="4896544" cy="67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0029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8EE68C1-F89B-4FFC-93F2-41F2E1F054A4}" type="datetimeFigureOut">
              <a:rPr lang="pt-BR" smtClean="0"/>
              <a:pPr/>
              <a:t>17/11/16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336795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1759024"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8EE68C1-F89B-4FFC-93F2-41F2E1F054A4}" type="datetimeFigureOut">
              <a:rPr lang="pt-BR" smtClean="0"/>
              <a:pPr/>
              <a:t>17/11/16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180957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Header and Footer">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284" y="6055784"/>
            <a:ext cx="8712200" cy="15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284" y="1212851"/>
            <a:ext cx="8712200" cy="15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0"/>
          <p:cNvGrpSpPr>
            <a:grpSpLocks/>
          </p:cNvGrpSpPr>
          <p:nvPr userDrawn="1"/>
        </p:nvGrpSpPr>
        <p:grpSpPr bwMode="auto">
          <a:xfrm>
            <a:off x="7145868" y="6195485"/>
            <a:ext cx="1843617" cy="384721"/>
            <a:chOff x="7740990" y="4646796"/>
            <a:chExt cx="1248019" cy="288180"/>
          </a:xfrm>
        </p:grpSpPr>
        <p:sp>
          <p:nvSpPr>
            <p:cNvPr id="8" name="TextBox 11"/>
            <p:cNvSpPr txBox="1">
              <a:spLocks noChangeArrowheads="1"/>
            </p:cNvSpPr>
            <p:nvPr userDrawn="1"/>
          </p:nvSpPr>
          <p:spPr bwMode="auto">
            <a:xfrm>
              <a:off x="7978844" y="4646796"/>
              <a:ext cx="1010165" cy="28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defTabSz="685800"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defTabSz="685800"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defTabSz="685800"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defTabSz="685800" eaLnBrk="0" fontAlgn="base" hangingPunct="0">
                <a:spcBef>
                  <a:spcPct val="0"/>
                </a:spcBef>
                <a:spcAft>
                  <a:spcPct val="0"/>
                </a:spcAft>
                <a:defRPr sz="1300">
                  <a:solidFill>
                    <a:schemeClr val="tx1"/>
                  </a:solidFill>
                  <a:latin typeface="Arial" pitchFamily="34" charset="0"/>
                  <a:cs typeface="Arial" pitchFamily="34" charset="0"/>
                </a:defRPr>
              </a:lvl9pPr>
            </a:lstStyle>
            <a:p>
              <a:pPr eaLnBrk="1" hangingPunct="1">
                <a:defRPr/>
              </a:pPr>
              <a:r>
                <a:rPr lang="pl-PL" sz="1900" smtClean="0">
                  <a:solidFill>
                    <a:srgbClr val="6C6C6C"/>
                  </a:solidFill>
                  <a:latin typeface="Ubuntu"/>
                  <a:ea typeface="+mn-ea"/>
                </a:rPr>
                <a:t>SOLARIES</a:t>
              </a:r>
            </a:p>
          </p:txBody>
        </p:sp>
        <p:pic>
          <p:nvPicPr>
            <p:cNvPr id="9"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990" y="4679488"/>
              <a:ext cx="237327" cy="23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4"/>
          <p:cNvSpPr>
            <a:spLocks noGrp="1"/>
          </p:cNvSpPr>
          <p:nvPr>
            <p:ph type="body" sz="quarter" idx="10"/>
          </p:nvPr>
        </p:nvSpPr>
        <p:spPr>
          <a:xfrm>
            <a:off x="766181" y="226362"/>
            <a:ext cx="7692019" cy="586741"/>
          </a:xfrm>
          <a:prstGeom prst="rect">
            <a:avLst/>
          </a:prstGeom>
        </p:spPr>
        <p:txBody>
          <a:bodyPr/>
          <a:lstStyle>
            <a:lvl1pPr marL="0" indent="0">
              <a:buNone/>
              <a:defRPr sz="3700" baseline="0">
                <a:solidFill>
                  <a:schemeClr val="accent5"/>
                </a:solidFill>
                <a:latin typeface="+mj-lt"/>
              </a:defRPr>
            </a:lvl1pPr>
            <a:lvl2pPr marL="457189" indent="0">
              <a:buNone/>
              <a:defRPr sz="4000" baseline="0">
                <a:latin typeface="+mj-lt"/>
              </a:defRPr>
            </a:lvl2pPr>
            <a:lvl3pPr marL="914377" indent="0">
              <a:buNone/>
              <a:defRPr sz="4000" baseline="0">
                <a:latin typeface="+mj-lt"/>
              </a:defRPr>
            </a:lvl3pPr>
            <a:lvl4pPr marL="1371566" indent="0">
              <a:buNone/>
              <a:defRPr sz="4000" baseline="0">
                <a:latin typeface="+mj-lt"/>
              </a:defRPr>
            </a:lvl4pPr>
            <a:lvl5pPr marL="1828754" indent="0">
              <a:buNone/>
              <a:defRPr sz="4000" baseline="0">
                <a:latin typeface="+mj-lt"/>
              </a:defRPr>
            </a:lvl5pPr>
          </a:lstStyle>
          <a:p>
            <a:pPr lvl="0"/>
            <a:r>
              <a:rPr lang="pt-BR" dirty="0" smtClean="0"/>
              <a:t>Clique para editar os estilos do texto mestre</a:t>
            </a:r>
          </a:p>
        </p:txBody>
      </p:sp>
      <p:sp>
        <p:nvSpPr>
          <p:cNvPr id="17" name="Text Placeholder 16"/>
          <p:cNvSpPr>
            <a:spLocks noGrp="1"/>
          </p:cNvSpPr>
          <p:nvPr>
            <p:ph type="body" sz="quarter" idx="11"/>
          </p:nvPr>
        </p:nvSpPr>
        <p:spPr>
          <a:xfrm>
            <a:off x="766764" y="749300"/>
            <a:ext cx="7691437" cy="350293"/>
          </a:xfrm>
          <a:prstGeom prst="rect">
            <a:avLst/>
          </a:prstGeom>
        </p:spPr>
        <p:txBody>
          <a:bodyPr/>
          <a:lstStyle>
            <a:lvl1pPr marL="0" indent="0">
              <a:buNone/>
              <a:defRPr sz="1200" baseline="0">
                <a:solidFill>
                  <a:schemeClr val="accent5"/>
                </a:solidFill>
              </a:defRPr>
            </a:lvl1pPr>
            <a:lvl2pPr marL="457189" indent="0">
              <a:buNone/>
              <a:defRPr sz="1500" baseline="0"/>
            </a:lvl2pPr>
            <a:lvl3pPr marL="914377" indent="0">
              <a:buNone/>
              <a:defRPr sz="1500" baseline="0"/>
            </a:lvl3pPr>
            <a:lvl4pPr marL="1371566" indent="0">
              <a:buNone/>
              <a:defRPr sz="1500" baseline="0"/>
            </a:lvl4pPr>
            <a:lvl5pPr marL="1828754" indent="0">
              <a:buNone/>
              <a:defRPr sz="1500" baseline="0"/>
            </a:lvl5pPr>
          </a:lstStyle>
          <a:p>
            <a:pPr lvl="0"/>
            <a:r>
              <a:rPr lang="pt-BR" dirty="0" smtClean="0"/>
              <a:t>Clique para editar os estilos do texto mestre</a:t>
            </a:r>
          </a:p>
        </p:txBody>
      </p:sp>
      <p:sp>
        <p:nvSpPr>
          <p:cNvPr id="19" name="Text Placeholder 18"/>
          <p:cNvSpPr>
            <a:spLocks noGrp="1"/>
          </p:cNvSpPr>
          <p:nvPr>
            <p:ph type="body" sz="quarter" idx="12"/>
          </p:nvPr>
        </p:nvSpPr>
        <p:spPr>
          <a:xfrm>
            <a:off x="277009" y="6239933"/>
            <a:ext cx="4495800" cy="366184"/>
          </a:xfrm>
          <a:prstGeom prst="rect">
            <a:avLst/>
          </a:prstGeom>
        </p:spPr>
        <p:txBody>
          <a:bodyPr/>
          <a:lstStyle>
            <a:lvl1pPr marL="0" indent="0">
              <a:buNone/>
              <a:defRPr sz="1100" b="0" i="1" baseline="0">
                <a:solidFill>
                  <a:schemeClr val="accent4"/>
                </a:solidFill>
              </a:defRPr>
            </a:lvl1pPr>
            <a:lvl2pPr marL="457189" indent="0">
              <a:buNone/>
              <a:defRPr sz="1200" b="0" i="1" baseline="0"/>
            </a:lvl2pPr>
            <a:lvl3pPr marL="914377" indent="0">
              <a:buNone/>
              <a:defRPr sz="1200" b="0" i="1" baseline="0"/>
            </a:lvl3pPr>
            <a:lvl4pPr marL="1371566" indent="0">
              <a:buNone/>
              <a:defRPr sz="1200" b="0" i="1" baseline="0"/>
            </a:lvl4pPr>
            <a:lvl5pPr marL="1828754" indent="0">
              <a:buNone/>
              <a:defRPr sz="1200" b="0" i="1" baseline="0"/>
            </a:lvl5pPr>
          </a:lstStyle>
          <a:p>
            <a:pPr lvl="0"/>
            <a:endParaRPr lang="pl-PL" dirty="0"/>
          </a:p>
        </p:txBody>
      </p:sp>
    </p:spTree>
    <p:extLst>
      <p:ext uri="{BB962C8B-B14F-4D97-AF65-F5344CB8AC3E}">
        <p14:creationId xmlns:p14="http://schemas.microsoft.com/office/powerpoint/2010/main" val="1680714058"/>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8EE68C1-F89B-4FFC-93F2-41F2E1F054A4}" type="datetimeFigureOut">
              <a:rPr lang="pt-BR" smtClean="0"/>
              <a:pPr/>
              <a:t>17/11/16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112900357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594103"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5941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8EE68C1-F89B-4FFC-93F2-41F2E1F054A4}" type="datetimeFigureOut">
              <a:rPr lang="pt-BR" smtClean="0"/>
              <a:pPr/>
              <a:t>17/11/16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28865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37547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4499992" y="1600200"/>
            <a:ext cx="38164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Data 4"/>
          <p:cNvSpPr>
            <a:spLocks noGrp="1"/>
          </p:cNvSpPr>
          <p:nvPr>
            <p:ph type="dt" sz="half" idx="10"/>
          </p:nvPr>
        </p:nvSpPr>
        <p:spPr/>
        <p:txBody>
          <a:bodyPr/>
          <a:lstStyle/>
          <a:p>
            <a:fld id="{28EE68C1-F89B-4FFC-93F2-41F2E1F054A4}" type="datetimeFigureOut">
              <a:rPr lang="pt-BR" smtClean="0"/>
              <a:pPr/>
              <a:t>17/11/16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86183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38267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38267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499993" y="1535113"/>
            <a:ext cx="38164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499993" y="2174875"/>
            <a:ext cx="3816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6"/>
          <p:cNvSpPr>
            <a:spLocks noGrp="1"/>
          </p:cNvSpPr>
          <p:nvPr>
            <p:ph type="dt" sz="half" idx="10"/>
          </p:nvPr>
        </p:nvSpPr>
        <p:spPr/>
        <p:txBody>
          <a:bodyPr/>
          <a:lstStyle/>
          <a:p>
            <a:fld id="{28EE68C1-F89B-4FFC-93F2-41F2E1F054A4}" type="datetimeFigureOut">
              <a:rPr lang="pt-BR" smtClean="0"/>
              <a:pPr/>
              <a:t>17/11/16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286763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8EE68C1-F89B-4FFC-93F2-41F2E1F054A4}" type="datetimeFigureOut">
              <a:rPr lang="pt-BR" smtClean="0"/>
              <a:pPr/>
              <a:t>17/11/16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16676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8EE68C1-F89B-4FFC-93F2-41F2E1F054A4}" type="datetimeFigureOut">
              <a:rPr lang="pt-BR" smtClean="0"/>
              <a:pPr/>
              <a:t>17/11/16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96283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8EE68C1-F89B-4FFC-93F2-41F2E1F054A4}" type="datetimeFigureOut">
              <a:rPr lang="pt-BR" smtClean="0"/>
              <a:pPr/>
              <a:t>17/11/16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353210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8EE68C1-F89B-4FFC-93F2-41F2E1F054A4}" type="datetimeFigureOut">
              <a:rPr lang="pt-BR" smtClean="0"/>
              <a:pPr/>
              <a:t>17/11/16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E9E7E02-EBD0-42C8-A0B7-F0626FA06F69}" type="slidenum">
              <a:rPr lang="pt-BR" smtClean="0"/>
              <a:pPr/>
              <a:t>‹#›</a:t>
            </a:fld>
            <a:endParaRPr lang="pt-BR"/>
          </a:p>
        </p:txBody>
      </p:sp>
    </p:spTree>
    <p:extLst>
      <p:ext uri="{BB962C8B-B14F-4D97-AF65-F5344CB8AC3E}">
        <p14:creationId xmlns:p14="http://schemas.microsoft.com/office/powerpoint/2010/main" val="41386858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7839720" cy="1143000"/>
          </a:xfrm>
          <a:prstGeom prst="rect">
            <a:avLst/>
          </a:prstGeom>
        </p:spPr>
        <p:txBody>
          <a:bodyPr vert="horz" lIns="91440" tIns="45720" rIns="91440" bIns="45720" rtlCol="0" anchor="ctr">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457200" y="1600200"/>
            <a:ext cx="7839720" cy="4525963"/>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E68C1-F89B-4FFC-93F2-41F2E1F054A4}" type="datetimeFigureOut">
              <a:rPr lang="pt-BR" smtClean="0"/>
              <a:pPr/>
              <a:t>17/11/16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17632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E7E02-EBD0-42C8-A0B7-F0626FA06F69}" type="slidenum">
              <a:rPr lang="pt-BR" smtClean="0"/>
              <a:pPr/>
              <a:t>‹#›</a:t>
            </a:fld>
            <a:endParaRPr lang="pt-BR"/>
          </a:p>
        </p:txBody>
      </p:sp>
      <p:sp>
        <p:nvSpPr>
          <p:cNvPr id="7" name="Retângulo 6"/>
          <p:cNvSpPr/>
          <p:nvPr/>
        </p:nvSpPr>
        <p:spPr>
          <a:xfrm>
            <a:off x="8414680" y="0"/>
            <a:ext cx="117760" cy="6866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8532440" y="0"/>
            <a:ext cx="611560" cy="686675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ln>
                <a:solidFill>
                  <a:srgbClr val="C00000"/>
                </a:solidFill>
              </a:ln>
            </a:endParaRPr>
          </a:p>
        </p:txBody>
      </p:sp>
    </p:spTree>
    <p:extLst>
      <p:ext uri="{BB962C8B-B14F-4D97-AF65-F5344CB8AC3E}">
        <p14:creationId xmlns:p14="http://schemas.microsoft.com/office/powerpoint/2010/main" val="426388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clemente@dieese.org.br" TargetMode="Externa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685800" y="2130425"/>
            <a:ext cx="7630616" cy="2738735"/>
          </a:xfrm>
          <a:prstGeom prst="rect">
            <a:avLst/>
          </a:prstGeom>
        </p:spPr>
        <p:txBody>
          <a:bodyPr vert="horz" lIns="91440" tIns="45720" rIns="91440" bIns="45720" rtlCol="0" anchor="t">
            <a:normAutofit fontScale="47500" lnSpcReduction="20000"/>
          </a:bodyPr>
          <a:lstStyle>
            <a:lvl1pPr algn="l" defTabSz="914400" rtl="0" eaLnBrk="1" latinLnBrk="0" hangingPunct="1">
              <a:spcBef>
                <a:spcPct val="0"/>
              </a:spcBef>
              <a:buNone/>
              <a:defRPr sz="4000" b="1" kern="1200" cap="all">
                <a:solidFill>
                  <a:schemeClr val="tx1"/>
                </a:solidFill>
                <a:latin typeface="Arial Narrow" panose="020B0606020202030204" pitchFamily="34" charset="0"/>
                <a:ea typeface="+mj-ea"/>
                <a:cs typeface="+mj-cs"/>
              </a:defRPr>
            </a:lvl1pPr>
          </a:lstStyle>
          <a:p>
            <a:pPr algn="ctr"/>
            <a:endParaRPr lang="pt-BR" sz="4400" b="0" cap="none" dirty="0" smtClean="0"/>
          </a:p>
          <a:p>
            <a:pPr algn="ctr"/>
            <a:r>
              <a:rPr lang="pt-BR" sz="4400" cap="none" dirty="0" smtClean="0"/>
              <a:t>MERCADO DE TRABALHO NO BRASIL</a:t>
            </a:r>
          </a:p>
          <a:p>
            <a:pPr algn="ctr"/>
            <a:r>
              <a:rPr lang="pt-BR" sz="4400" cap="none" dirty="0" smtClean="0"/>
              <a:t>Números para pensar o FGTS</a:t>
            </a:r>
          </a:p>
          <a:p>
            <a:pPr algn="ctr"/>
            <a:endParaRPr lang="pt-BR" sz="4400" b="0" cap="none" dirty="0" smtClean="0"/>
          </a:p>
          <a:p>
            <a:pPr algn="ctr"/>
            <a:r>
              <a:rPr lang="pt-BR" sz="4400" b="0" cap="none" dirty="0" smtClean="0"/>
              <a:t>Seminário</a:t>
            </a:r>
          </a:p>
          <a:p>
            <a:pPr algn="ctr"/>
            <a:r>
              <a:rPr lang="pt-BR" sz="4400" b="0" cap="none" dirty="0" smtClean="0"/>
              <a:t>“</a:t>
            </a:r>
            <a:r>
              <a:rPr lang="pt-BR" sz="4400" cap="none" dirty="0" smtClean="0">
                <a:solidFill>
                  <a:srgbClr val="FF0000"/>
                </a:solidFill>
              </a:rPr>
              <a:t>A contribuição do FGTS para as políticas públicas</a:t>
            </a:r>
            <a:r>
              <a:rPr lang="pt-BR" sz="4400" b="0" cap="none" dirty="0" smtClean="0"/>
              <a:t>” </a:t>
            </a:r>
            <a:endParaRPr lang="pt-BR" sz="4400" b="0" cap="none" dirty="0"/>
          </a:p>
          <a:p>
            <a:pPr algn="ctr"/>
            <a:r>
              <a:rPr lang="pt-BR" sz="2200" b="0" cap="none" dirty="0" smtClean="0"/>
              <a:t>Novembro de </a:t>
            </a:r>
            <a:r>
              <a:rPr lang="pt-BR" sz="2200" b="0" cap="none" dirty="0" smtClean="0"/>
              <a:t>2016</a:t>
            </a:r>
          </a:p>
          <a:p>
            <a:pPr algn="ctr"/>
            <a:endParaRPr lang="pt-BR" sz="2200" b="0" cap="none" dirty="0"/>
          </a:p>
          <a:p>
            <a:pPr algn="ctr"/>
            <a:endParaRPr lang="pt-BR" sz="2900" cap="none" dirty="0" smtClean="0"/>
          </a:p>
          <a:p>
            <a:pPr algn="ctr"/>
            <a:r>
              <a:rPr lang="pt-BR" sz="2900" cap="none" dirty="0" smtClean="0"/>
              <a:t>Clemente Ganz L</a:t>
            </a:r>
            <a:r>
              <a:rPr lang="pt-BR" sz="2900" cap="none" dirty="0" smtClean="0"/>
              <a:t>úcio</a:t>
            </a:r>
          </a:p>
          <a:p>
            <a:pPr algn="ctr"/>
            <a:r>
              <a:rPr lang="pt-BR" sz="2200" b="0" cap="none" dirty="0" smtClean="0"/>
              <a:t>Diretor Técnico do DIEESE</a:t>
            </a:r>
          </a:p>
          <a:p>
            <a:pPr algn="ctr"/>
            <a:r>
              <a:rPr lang="pt-BR" sz="2200" b="0" cap="none" dirty="0" smtClean="0">
                <a:hlinkClick r:id="rId2"/>
              </a:rPr>
              <a:t>clemente@dieese.org.br</a:t>
            </a:r>
            <a:endParaRPr lang="pt-BR" sz="2200" b="0" cap="none" dirty="0" smtClean="0"/>
          </a:p>
          <a:p>
            <a:pPr algn="ctr"/>
            <a:endParaRPr lang="pt-BR" sz="2200" b="0" cap="none" dirty="0"/>
          </a:p>
          <a:p>
            <a:pPr algn="ctr"/>
            <a:r>
              <a:rPr lang="pt-BR" sz="2200" b="0" cap="none" dirty="0" err="1" smtClean="0"/>
              <a:t>www.dieese.org.br</a:t>
            </a:r>
            <a:endParaRPr lang="pt-BR" sz="2200" b="0" cap="none" dirty="0"/>
          </a:p>
        </p:txBody>
      </p:sp>
      <p:pic>
        <p:nvPicPr>
          <p:cNvPr id="2" name="Picture 2" descr="logodieeseno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244" y="6237312"/>
            <a:ext cx="2123728" cy="43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56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Evolução do estoque celetista</a:t>
            </a:r>
            <a:br>
              <a:rPr lang="pt-BR" dirty="0" smtClean="0"/>
            </a:br>
            <a:r>
              <a:rPr lang="pt-BR" dirty="0" smtClean="0"/>
              <a:t>Brasil, </a:t>
            </a:r>
            <a:r>
              <a:rPr lang="pt-BR" dirty="0" err="1" smtClean="0"/>
              <a:t>jan</a:t>
            </a:r>
            <a:r>
              <a:rPr lang="pt-BR" dirty="0" smtClean="0"/>
              <a:t>/2012 a </a:t>
            </a:r>
            <a:r>
              <a:rPr lang="pt-BR" dirty="0" err="1" smtClean="0"/>
              <a:t>ago</a:t>
            </a:r>
            <a:r>
              <a:rPr lang="pt-BR" dirty="0" smtClean="0"/>
              <a:t>/2016</a:t>
            </a:r>
            <a:endParaRPr lang="pt-BR" dirty="0"/>
          </a:p>
        </p:txBody>
      </p:sp>
      <p:sp>
        <p:nvSpPr>
          <p:cNvPr id="5" name="CaixaDeTexto 4"/>
          <p:cNvSpPr txBox="1"/>
          <p:nvPr/>
        </p:nvSpPr>
        <p:spPr>
          <a:xfrm>
            <a:off x="-36512" y="6292334"/>
            <a:ext cx="5472608" cy="577081"/>
          </a:xfrm>
          <a:prstGeom prst="rect">
            <a:avLst/>
          </a:prstGeom>
          <a:noFill/>
        </p:spPr>
        <p:txBody>
          <a:bodyPr wrap="square" rtlCol="0">
            <a:spAutoFit/>
          </a:bodyPr>
          <a:lstStyle/>
          <a:p>
            <a:r>
              <a:rPr lang="pt-BR" sz="1050" dirty="0" smtClean="0">
                <a:latin typeface="Arial" pitchFamily="34" charset="0"/>
                <a:cs typeface="Arial" pitchFamily="34" charset="0"/>
              </a:rPr>
              <a:t>Fonte: </a:t>
            </a:r>
            <a:r>
              <a:rPr lang="pt-BR" sz="1050" dirty="0" err="1" smtClean="0">
                <a:latin typeface="Arial" pitchFamily="34" charset="0"/>
                <a:cs typeface="Arial" pitchFamily="34" charset="0"/>
              </a:rPr>
              <a:t>Caged</a:t>
            </a:r>
            <a:r>
              <a:rPr lang="pt-BR" sz="1050" dirty="0" smtClean="0">
                <a:latin typeface="Arial" pitchFamily="34" charset="0"/>
                <a:cs typeface="Arial" pitchFamily="34" charset="0"/>
              </a:rPr>
              <a:t>. MT</a:t>
            </a:r>
          </a:p>
          <a:p>
            <a:r>
              <a:rPr lang="pt-BR" sz="1050" dirty="0" smtClean="0">
                <a:latin typeface="Arial" pitchFamily="34" charset="0"/>
                <a:cs typeface="Arial" pitchFamily="34" charset="0"/>
              </a:rPr>
              <a:t>Elaboração: DIEESE</a:t>
            </a:r>
          </a:p>
          <a:p>
            <a:r>
              <a:rPr lang="pt-BR" sz="1050" dirty="0" err="1" smtClean="0">
                <a:latin typeface="Arial" pitchFamily="34" charset="0"/>
                <a:cs typeface="Arial" pitchFamily="34" charset="0"/>
              </a:rPr>
              <a:t>Obs</a:t>
            </a:r>
            <a:r>
              <a:rPr lang="pt-BR" sz="1050" dirty="0" smtClean="0">
                <a:latin typeface="Arial" pitchFamily="34" charset="0"/>
                <a:cs typeface="Arial" pitchFamily="34" charset="0"/>
              </a:rPr>
              <a:t>: Contém as declarações fora de prazo. Dados extraídos em 07/10/2016.</a:t>
            </a:r>
            <a:endParaRPr lang="pt-BR" sz="1050" dirty="0">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512914"/>
            <a:ext cx="7656727" cy="477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62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352928" cy="1143000"/>
          </a:xfrm>
        </p:spPr>
        <p:txBody>
          <a:bodyPr>
            <a:noAutofit/>
          </a:bodyPr>
          <a:lstStyle/>
          <a:p>
            <a:r>
              <a:rPr lang="pt-BR" sz="3200" dirty="0" smtClean="0"/>
              <a:t>Admissões e desligamentos acumulados em 12 meses</a:t>
            </a:r>
            <a:br>
              <a:rPr lang="pt-BR" sz="3200" dirty="0" smtClean="0"/>
            </a:br>
            <a:r>
              <a:rPr lang="pt-BR" sz="3200" dirty="0" smtClean="0"/>
              <a:t>Brasil, </a:t>
            </a:r>
            <a:r>
              <a:rPr lang="pt-BR" sz="3200" dirty="0" err="1" smtClean="0"/>
              <a:t>jan</a:t>
            </a:r>
            <a:r>
              <a:rPr lang="pt-BR" sz="3200" dirty="0" smtClean="0"/>
              <a:t>/2012 a </a:t>
            </a:r>
            <a:r>
              <a:rPr lang="pt-BR" sz="3200" dirty="0" err="1" smtClean="0"/>
              <a:t>ago</a:t>
            </a:r>
            <a:r>
              <a:rPr lang="pt-BR" sz="3200" dirty="0" smtClean="0"/>
              <a:t>/2016</a:t>
            </a:r>
            <a:endParaRPr lang="pt-BR" sz="3200" dirty="0"/>
          </a:p>
        </p:txBody>
      </p:sp>
      <p:sp>
        <p:nvSpPr>
          <p:cNvPr id="7" name="CaixaDeTexto 6"/>
          <p:cNvSpPr txBox="1"/>
          <p:nvPr/>
        </p:nvSpPr>
        <p:spPr>
          <a:xfrm>
            <a:off x="0" y="6280432"/>
            <a:ext cx="5472608" cy="577081"/>
          </a:xfrm>
          <a:prstGeom prst="rect">
            <a:avLst/>
          </a:prstGeom>
          <a:noFill/>
        </p:spPr>
        <p:txBody>
          <a:bodyPr wrap="square" rtlCol="0">
            <a:spAutoFit/>
          </a:bodyPr>
          <a:lstStyle/>
          <a:p>
            <a:r>
              <a:rPr lang="pt-BR" sz="1050" dirty="0" smtClean="0">
                <a:latin typeface="Arial" pitchFamily="34" charset="0"/>
                <a:cs typeface="Arial" pitchFamily="34" charset="0"/>
              </a:rPr>
              <a:t>Fonte: </a:t>
            </a:r>
            <a:r>
              <a:rPr lang="pt-BR" sz="1050" dirty="0" err="1" smtClean="0">
                <a:latin typeface="Arial" pitchFamily="34" charset="0"/>
                <a:cs typeface="Arial" pitchFamily="34" charset="0"/>
              </a:rPr>
              <a:t>Caged</a:t>
            </a:r>
            <a:r>
              <a:rPr lang="pt-BR" sz="1050" dirty="0" smtClean="0">
                <a:latin typeface="Arial" pitchFamily="34" charset="0"/>
                <a:cs typeface="Arial" pitchFamily="34" charset="0"/>
              </a:rPr>
              <a:t>. MT</a:t>
            </a:r>
          </a:p>
          <a:p>
            <a:r>
              <a:rPr lang="pt-BR" sz="1050" dirty="0" smtClean="0">
                <a:latin typeface="Arial" pitchFamily="34" charset="0"/>
                <a:cs typeface="Arial" pitchFamily="34" charset="0"/>
              </a:rPr>
              <a:t>Elaboração: DIEESE</a:t>
            </a:r>
          </a:p>
          <a:p>
            <a:r>
              <a:rPr lang="pt-BR" sz="1050" dirty="0" err="1" smtClean="0">
                <a:latin typeface="Arial" pitchFamily="34" charset="0"/>
                <a:cs typeface="Arial" pitchFamily="34" charset="0"/>
              </a:rPr>
              <a:t>Obs</a:t>
            </a:r>
            <a:r>
              <a:rPr lang="pt-BR" sz="1050" dirty="0" smtClean="0">
                <a:latin typeface="Arial" pitchFamily="34" charset="0"/>
                <a:cs typeface="Arial" pitchFamily="34" charset="0"/>
              </a:rPr>
              <a:t>: Contém as declarações fora de prazo. Dados extraídos em 07/10/2016.</a:t>
            </a:r>
            <a:endParaRPr lang="pt-BR" sz="1050" dirty="0">
              <a:latin typeface="Arial" pitchFamily="34" charset="0"/>
              <a:cs typeface="Arial" pitchFamily="34" charset="0"/>
            </a:endParaRPr>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329926"/>
            <a:ext cx="7920879" cy="4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61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6"/>
          <p:cNvSpPr>
            <a:spLocks noGrp="1"/>
          </p:cNvSpPr>
          <p:nvPr>
            <p:ph type="body" sz="quarter" idx="10"/>
          </p:nvPr>
        </p:nvSpPr>
        <p:spPr>
          <a:xfrm>
            <a:off x="224367" y="355600"/>
            <a:ext cx="8822267" cy="586317"/>
          </a:xfrm>
        </p:spPr>
        <p:txBody>
          <a:bodyPr>
            <a:normAutofit/>
          </a:bodyPr>
          <a:lstStyle/>
          <a:p>
            <a:pPr eaLnBrk="1" hangingPunct="1">
              <a:lnSpc>
                <a:spcPct val="80000"/>
              </a:lnSpc>
            </a:pPr>
            <a:r>
              <a:rPr lang="pt-BR" sz="1900" b="1">
                <a:solidFill>
                  <a:srgbClr val="000000"/>
                </a:solidFill>
                <a:latin typeface="Ubuntu" charset="0"/>
                <a:cs typeface="Arial" charset="0"/>
              </a:rPr>
              <a:t>BRASIL - ESTOQUE DE EMPREGO FORMAL - COM AJUSTES – MESES DE SETEMBRO DE 2002 A 2016</a:t>
            </a:r>
            <a:endParaRPr lang="pl-PL" sz="1900" b="1">
              <a:solidFill>
                <a:srgbClr val="000000"/>
              </a:solidFill>
              <a:latin typeface="Ubuntu" charset="0"/>
            </a:endParaRPr>
          </a:p>
        </p:txBody>
      </p:sp>
      <p:sp>
        <p:nvSpPr>
          <p:cNvPr id="6147" name="Text Placeholder 9"/>
          <p:cNvSpPr>
            <a:spLocks noGrp="1"/>
          </p:cNvSpPr>
          <p:nvPr>
            <p:ph type="body" sz="quarter" idx="12"/>
          </p:nvPr>
        </p:nvSpPr>
        <p:spPr>
          <a:xfrm>
            <a:off x="552452" y="6438900"/>
            <a:ext cx="5795433" cy="366184"/>
          </a:xfrm>
        </p:spPr>
        <p:txBody>
          <a:bodyPr/>
          <a:lstStyle/>
          <a:p>
            <a:pPr eaLnBrk="1" hangingPunct="1"/>
            <a:r>
              <a:rPr lang="pt-BR" sz="900">
                <a:solidFill>
                  <a:schemeClr val="tx1"/>
                </a:solidFill>
                <a:latin typeface="Ubuntu" charset="0"/>
              </a:rPr>
              <a:t>CADASTRO GERAL DE EMPREGADOS E DESEMPREGADOS – CAGED</a:t>
            </a:r>
          </a:p>
        </p:txBody>
      </p:sp>
      <p:sp>
        <p:nvSpPr>
          <p:cNvPr id="12" name="Rectangle 11"/>
          <p:cNvSpPr/>
          <p:nvPr/>
        </p:nvSpPr>
        <p:spPr>
          <a:xfrm>
            <a:off x="5185834" y="6214533"/>
            <a:ext cx="706967" cy="643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sp>
        <p:nvSpPr>
          <p:cNvPr id="11" name="Rectangle 12"/>
          <p:cNvSpPr/>
          <p:nvPr/>
        </p:nvSpPr>
        <p:spPr>
          <a:xfrm>
            <a:off x="6858000" y="6197600"/>
            <a:ext cx="2082800" cy="4402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sp>
        <p:nvSpPr>
          <p:cNvPr id="13" name="Rectangle 12"/>
          <p:cNvSpPr/>
          <p:nvPr/>
        </p:nvSpPr>
        <p:spPr>
          <a:xfrm>
            <a:off x="6963833" y="6214533"/>
            <a:ext cx="2082800" cy="4402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pic>
        <p:nvPicPr>
          <p:cNvPr id="6153" name="Imagem 1" descr="Descrição: nova_marca_GovernoFed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734" y="6060017"/>
            <a:ext cx="268816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67" y="1464734"/>
            <a:ext cx="8028517" cy="391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5" name="TextBox 10"/>
          <p:cNvSpPr txBox="1">
            <a:spLocks noChangeArrowheads="1"/>
          </p:cNvSpPr>
          <p:nvPr/>
        </p:nvSpPr>
        <p:spPr bwMode="auto">
          <a:xfrm>
            <a:off x="389467" y="5505451"/>
            <a:ext cx="8636000"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1300">
                <a:solidFill>
                  <a:schemeClr val="tx1"/>
                </a:solidFill>
                <a:latin typeface="Arial" charset="0"/>
                <a:ea typeface="ＭＳ Ｐゴシック" charset="0"/>
                <a:cs typeface="Arial" charset="0"/>
              </a:defRPr>
            </a:lvl1pPr>
            <a:lvl2pPr marL="742950" indent="-285750" eaLnBrk="0" hangingPunct="0">
              <a:defRPr sz="1300">
                <a:solidFill>
                  <a:schemeClr val="tx1"/>
                </a:solidFill>
                <a:latin typeface="Arial" charset="0"/>
                <a:ea typeface="Arial" charset="0"/>
                <a:cs typeface="Arial" charset="0"/>
              </a:defRPr>
            </a:lvl2pPr>
            <a:lvl3pPr marL="1143000" indent="-228600" eaLnBrk="0" hangingPunct="0">
              <a:defRPr sz="1300">
                <a:solidFill>
                  <a:schemeClr val="tx1"/>
                </a:solidFill>
                <a:latin typeface="Arial" charset="0"/>
                <a:ea typeface="Arial" charset="0"/>
                <a:cs typeface="Arial" charset="0"/>
              </a:defRPr>
            </a:lvl3pPr>
            <a:lvl4pPr marL="1600200" indent="-228600" eaLnBrk="0" hangingPunct="0">
              <a:defRPr sz="1300">
                <a:solidFill>
                  <a:schemeClr val="tx1"/>
                </a:solidFill>
                <a:latin typeface="Arial" charset="0"/>
                <a:ea typeface="Arial" charset="0"/>
                <a:cs typeface="Arial" charset="0"/>
              </a:defRPr>
            </a:lvl4pPr>
            <a:lvl5pPr marL="2057400" indent="-228600" eaLnBrk="0" hangingPunct="0">
              <a:defRPr sz="1300">
                <a:solidFill>
                  <a:schemeClr val="tx1"/>
                </a:solidFill>
                <a:latin typeface="Arial" charset="0"/>
                <a:ea typeface="Arial" charset="0"/>
                <a:cs typeface="Arial" charset="0"/>
              </a:defRPr>
            </a:lvl5pPr>
            <a:lvl6pPr marL="2514600" indent="-228600" defTabSz="685800" eaLnBrk="0" fontAlgn="base" hangingPunct="0">
              <a:spcBef>
                <a:spcPct val="0"/>
              </a:spcBef>
              <a:spcAft>
                <a:spcPct val="0"/>
              </a:spcAft>
              <a:defRPr sz="1300">
                <a:solidFill>
                  <a:schemeClr val="tx1"/>
                </a:solidFill>
                <a:latin typeface="Arial" charset="0"/>
                <a:ea typeface="Arial" charset="0"/>
                <a:cs typeface="Arial" charset="0"/>
              </a:defRPr>
            </a:lvl6pPr>
            <a:lvl7pPr marL="2971800" indent="-228600" defTabSz="685800" eaLnBrk="0" fontAlgn="base" hangingPunct="0">
              <a:spcBef>
                <a:spcPct val="0"/>
              </a:spcBef>
              <a:spcAft>
                <a:spcPct val="0"/>
              </a:spcAft>
              <a:defRPr sz="1300">
                <a:solidFill>
                  <a:schemeClr val="tx1"/>
                </a:solidFill>
                <a:latin typeface="Arial" charset="0"/>
                <a:ea typeface="Arial" charset="0"/>
                <a:cs typeface="Arial" charset="0"/>
              </a:defRPr>
            </a:lvl7pPr>
            <a:lvl8pPr marL="3429000" indent="-228600" defTabSz="685800" eaLnBrk="0" fontAlgn="base" hangingPunct="0">
              <a:spcBef>
                <a:spcPct val="0"/>
              </a:spcBef>
              <a:spcAft>
                <a:spcPct val="0"/>
              </a:spcAft>
              <a:defRPr sz="1300">
                <a:solidFill>
                  <a:schemeClr val="tx1"/>
                </a:solidFill>
                <a:latin typeface="Arial" charset="0"/>
                <a:ea typeface="Arial" charset="0"/>
                <a:cs typeface="Arial" charset="0"/>
              </a:defRPr>
            </a:lvl8pPr>
            <a:lvl9pPr marL="3886200" indent="-228600" defTabSz="685800" eaLnBrk="0" fontAlgn="base" hangingPunct="0">
              <a:spcBef>
                <a:spcPct val="0"/>
              </a:spcBef>
              <a:spcAft>
                <a:spcPct val="0"/>
              </a:spcAft>
              <a:defRPr sz="1300">
                <a:solidFill>
                  <a:schemeClr val="tx1"/>
                </a:solidFill>
                <a:latin typeface="Arial" charset="0"/>
                <a:ea typeface="Arial" charset="0"/>
                <a:cs typeface="Arial" charset="0"/>
              </a:defRPr>
            </a:lvl9pPr>
          </a:lstStyle>
          <a:p>
            <a:pPr algn="just" eaLnBrk="1" hangingPunct="1">
              <a:buFont typeface="Wingdings" charset="0"/>
              <a:buChar char="ü"/>
            </a:pPr>
            <a:r>
              <a:rPr lang="pt-BR" sz="1600">
                <a:solidFill>
                  <a:srgbClr val="000000"/>
                </a:solidFill>
              </a:rPr>
              <a:t> Em razão da queda, o estoque de empregos formais no país decaiu para 39,0 milhões de vínculos trabalhistas. No mesmo mês de 2015, o estoque nacional era de 40,6 milhões, uma redução de 1,6 milhões nos últimos doze meses.  </a:t>
            </a:r>
          </a:p>
        </p:txBody>
      </p:sp>
    </p:spTree>
    <p:extLst>
      <p:ext uri="{BB962C8B-B14F-4D97-AF65-F5344CB8AC3E}">
        <p14:creationId xmlns:p14="http://schemas.microsoft.com/office/powerpoint/2010/main" val="14032777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6"/>
          <p:cNvSpPr>
            <a:spLocks noGrp="1"/>
          </p:cNvSpPr>
          <p:nvPr>
            <p:ph type="body" sz="quarter" idx="10"/>
          </p:nvPr>
        </p:nvSpPr>
        <p:spPr>
          <a:xfrm>
            <a:off x="226484" y="345018"/>
            <a:ext cx="8498416" cy="806449"/>
          </a:xfrm>
        </p:spPr>
        <p:txBody>
          <a:bodyPr/>
          <a:lstStyle/>
          <a:p>
            <a:pPr algn="just" eaLnBrk="1" hangingPunct="1">
              <a:lnSpc>
                <a:spcPct val="100000"/>
              </a:lnSpc>
            </a:pPr>
            <a:r>
              <a:rPr lang="pt-BR" sz="2100" b="1">
                <a:solidFill>
                  <a:srgbClr val="000000"/>
                </a:solidFill>
                <a:latin typeface="Ubuntu" charset="0"/>
                <a:cs typeface="Arial" charset="0"/>
              </a:rPr>
              <a:t>BRASIL – ESTOQUE* DE EMPREGO POR SETOR  DE ATIVIDADE ECONÔMICA –  SETEMBRO 2016</a:t>
            </a:r>
            <a:endParaRPr lang="pl-PL" sz="2100" b="1">
              <a:solidFill>
                <a:srgbClr val="000000"/>
              </a:solidFill>
              <a:latin typeface="Ubuntu" charset="0"/>
            </a:endParaRPr>
          </a:p>
        </p:txBody>
      </p:sp>
      <p:sp>
        <p:nvSpPr>
          <p:cNvPr id="8195" name="Text Placeholder 9"/>
          <p:cNvSpPr>
            <a:spLocks noGrp="1"/>
          </p:cNvSpPr>
          <p:nvPr>
            <p:ph type="body" sz="quarter" idx="12"/>
          </p:nvPr>
        </p:nvSpPr>
        <p:spPr>
          <a:xfrm>
            <a:off x="605368" y="6335185"/>
            <a:ext cx="5795433" cy="366183"/>
          </a:xfrm>
        </p:spPr>
        <p:txBody>
          <a:bodyPr/>
          <a:lstStyle/>
          <a:p>
            <a:pPr eaLnBrk="1" hangingPunct="1"/>
            <a:r>
              <a:rPr lang="pt-BR" sz="900">
                <a:solidFill>
                  <a:schemeClr val="tx1"/>
                </a:solidFill>
                <a:latin typeface="Ubuntu" charset="0"/>
              </a:rPr>
              <a:t>CADASTRO GERAL DE EMPREGADOS E DESEMPREGADOS – CAGED</a:t>
            </a:r>
          </a:p>
        </p:txBody>
      </p:sp>
      <p:sp>
        <p:nvSpPr>
          <p:cNvPr id="13" name="Rectangle 12"/>
          <p:cNvSpPr/>
          <p:nvPr/>
        </p:nvSpPr>
        <p:spPr>
          <a:xfrm>
            <a:off x="6858000" y="6197600"/>
            <a:ext cx="2082800" cy="4402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sp>
        <p:nvSpPr>
          <p:cNvPr id="12" name="Rectangle 11"/>
          <p:cNvSpPr/>
          <p:nvPr/>
        </p:nvSpPr>
        <p:spPr>
          <a:xfrm>
            <a:off x="5185834" y="6214533"/>
            <a:ext cx="706967" cy="643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pic>
        <p:nvPicPr>
          <p:cNvPr id="8200" name="Imagem 1" descr="Descrição: nova_marca_GovernoFed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734" y="6060017"/>
            <a:ext cx="268816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CaixaDeTexto 1"/>
          <p:cNvSpPr txBox="1">
            <a:spLocks noChangeArrowheads="1"/>
          </p:cNvSpPr>
          <p:nvPr/>
        </p:nvSpPr>
        <p:spPr bwMode="auto">
          <a:xfrm>
            <a:off x="637117" y="6070600"/>
            <a:ext cx="6942667"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1300">
                <a:solidFill>
                  <a:schemeClr val="tx1"/>
                </a:solidFill>
                <a:latin typeface="Arial" charset="0"/>
                <a:ea typeface="ＭＳ Ｐゴシック" charset="0"/>
                <a:cs typeface="Arial" charset="0"/>
              </a:defRPr>
            </a:lvl1pPr>
            <a:lvl2pPr marL="742950" indent="-285750" eaLnBrk="0" hangingPunct="0">
              <a:defRPr sz="1300">
                <a:solidFill>
                  <a:schemeClr val="tx1"/>
                </a:solidFill>
                <a:latin typeface="Arial" charset="0"/>
                <a:ea typeface="Arial" charset="0"/>
                <a:cs typeface="Arial" charset="0"/>
              </a:defRPr>
            </a:lvl2pPr>
            <a:lvl3pPr marL="1143000" indent="-228600" eaLnBrk="0" hangingPunct="0">
              <a:defRPr sz="1300">
                <a:solidFill>
                  <a:schemeClr val="tx1"/>
                </a:solidFill>
                <a:latin typeface="Arial" charset="0"/>
                <a:ea typeface="Arial" charset="0"/>
                <a:cs typeface="Arial" charset="0"/>
              </a:defRPr>
            </a:lvl3pPr>
            <a:lvl4pPr marL="1600200" indent="-228600" eaLnBrk="0" hangingPunct="0">
              <a:defRPr sz="1300">
                <a:solidFill>
                  <a:schemeClr val="tx1"/>
                </a:solidFill>
                <a:latin typeface="Arial" charset="0"/>
                <a:ea typeface="Arial" charset="0"/>
                <a:cs typeface="Arial" charset="0"/>
              </a:defRPr>
            </a:lvl4pPr>
            <a:lvl5pPr marL="2057400" indent="-228600" eaLnBrk="0" hangingPunct="0">
              <a:defRPr sz="1300">
                <a:solidFill>
                  <a:schemeClr val="tx1"/>
                </a:solidFill>
                <a:latin typeface="Arial" charset="0"/>
                <a:ea typeface="Arial" charset="0"/>
                <a:cs typeface="Arial" charset="0"/>
              </a:defRPr>
            </a:lvl5pPr>
            <a:lvl6pPr marL="2514600" indent="-228600" defTabSz="685800" eaLnBrk="0" fontAlgn="base" hangingPunct="0">
              <a:spcBef>
                <a:spcPct val="0"/>
              </a:spcBef>
              <a:spcAft>
                <a:spcPct val="0"/>
              </a:spcAft>
              <a:defRPr sz="1300">
                <a:solidFill>
                  <a:schemeClr val="tx1"/>
                </a:solidFill>
                <a:latin typeface="Arial" charset="0"/>
                <a:ea typeface="Arial" charset="0"/>
                <a:cs typeface="Arial" charset="0"/>
              </a:defRPr>
            </a:lvl6pPr>
            <a:lvl7pPr marL="2971800" indent="-228600" defTabSz="685800" eaLnBrk="0" fontAlgn="base" hangingPunct="0">
              <a:spcBef>
                <a:spcPct val="0"/>
              </a:spcBef>
              <a:spcAft>
                <a:spcPct val="0"/>
              </a:spcAft>
              <a:defRPr sz="1300">
                <a:solidFill>
                  <a:schemeClr val="tx1"/>
                </a:solidFill>
                <a:latin typeface="Arial" charset="0"/>
                <a:ea typeface="Arial" charset="0"/>
                <a:cs typeface="Arial" charset="0"/>
              </a:defRPr>
            </a:lvl7pPr>
            <a:lvl8pPr marL="3429000" indent="-228600" defTabSz="685800" eaLnBrk="0" fontAlgn="base" hangingPunct="0">
              <a:spcBef>
                <a:spcPct val="0"/>
              </a:spcBef>
              <a:spcAft>
                <a:spcPct val="0"/>
              </a:spcAft>
              <a:defRPr sz="1300">
                <a:solidFill>
                  <a:schemeClr val="tx1"/>
                </a:solidFill>
                <a:latin typeface="Arial" charset="0"/>
                <a:ea typeface="Arial" charset="0"/>
                <a:cs typeface="Arial" charset="0"/>
              </a:defRPr>
            </a:lvl8pPr>
            <a:lvl9pPr marL="3886200" indent="-228600" defTabSz="685800" eaLnBrk="0" fontAlgn="base" hangingPunct="0">
              <a:spcBef>
                <a:spcPct val="0"/>
              </a:spcBef>
              <a:spcAft>
                <a:spcPct val="0"/>
              </a:spcAft>
              <a:defRPr sz="1300">
                <a:solidFill>
                  <a:schemeClr val="tx1"/>
                </a:solidFill>
                <a:latin typeface="Arial" charset="0"/>
                <a:ea typeface="Arial" charset="0"/>
                <a:cs typeface="Arial" charset="0"/>
              </a:defRPr>
            </a:lvl9pPr>
          </a:lstStyle>
          <a:p>
            <a:pPr eaLnBrk="1" hangingPunct="1"/>
            <a:r>
              <a:rPr lang="pt-BR" sz="1100"/>
              <a:t>* Variação relativa % é o estoque do mês corrente dividido pelo estoque do mês anterior.  </a:t>
            </a:r>
          </a:p>
        </p:txBody>
      </p:sp>
      <p:sp>
        <p:nvSpPr>
          <p:cNvPr id="8202" name="CaixaDeTexto 2"/>
          <p:cNvSpPr txBox="1">
            <a:spLocks noChangeArrowheads="1"/>
          </p:cNvSpPr>
          <p:nvPr/>
        </p:nvSpPr>
        <p:spPr bwMode="auto">
          <a:xfrm>
            <a:off x="548218" y="4675718"/>
            <a:ext cx="2237316"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1300">
                <a:solidFill>
                  <a:schemeClr val="tx1"/>
                </a:solidFill>
                <a:latin typeface="Arial" charset="0"/>
                <a:ea typeface="ＭＳ Ｐゴシック" charset="0"/>
                <a:cs typeface="Arial" charset="0"/>
              </a:defRPr>
            </a:lvl1pPr>
            <a:lvl2pPr marL="742950" indent="-285750" eaLnBrk="0" hangingPunct="0">
              <a:defRPr sz="1300">
                <a:solidFill>
                  <a:schemeClr val="tx1"/>
                </a:solidFill>
                <a:latin typeface="Arial" charset="0"/>
                <a:ea typeface="Arial" charset="0"/>
                <a:cs typeface="Arial" charset="0"/>
              </a:defRPr>
            </a:lvl2pPr>
            <a:lvl3pPr marL="1143000" indent="-228600" eaLnBrk="0" hangingPunct="0">
              <a:defRPr sz="1300">
                <a:solidFill>
                  <a:schemeClr val="tx1"/>
                </a:solidFill>
                <a:latin typeface="Arial" charset="0"/>
                <a:ea typeface="Arial" charset="0"/>
                <a:cs typeface="Arial" charset="0"/>
              </a:defRPr>
            </a:lvl3pPr>
            <a:lvl4pPr marL="1600200" indent="-228600" eaLnBrk="0" hangingPunct="0">
              <a:defRPr sz="1300">
                <a:solidFill>
                  <a:schemeClr val="tx1"/>
                </a:solidFill>
                <a:latin typeface="Arial" charset="0"/>
                <a:ea typeface="Arial" charset="0"/>
                <a:cs typeface="Arial" charset="0"/>
              </a:defRPr>
            </a:lvl4pPr>
            <a:lvl5pPr marL="2057400" indent="-228600" eaLnBrk="0" hangingPunct="0">
              <a:defRPr sz="1300">
                <a:solidFill>
                  <a:schemeClr val="tx1"/>
                </a:solidFill>
                <a:latin typeface="Arial" charset="0"/>
                <a:ea typeface="Arial" charset="0"/>
                <a:cs typeface="Arial" charset="0"/>
              </a:defRPr>
            </a:lvl5pPr>
            <a:lvl6pPr marL="2514600" indent="-228600" defTabSz="685800" eaLnBrk="0" fontAlgn="base" hangingPunct="0">
              <a:spcBef>
                <a:spcPct val="0"/>
              </a:spcBef>
              <a:spcAft>
                <a:spcPct val="0"/>
              </a:spcAft>
              <a:defRPr sz="1300">
                <a:solidFill>
                  <a:schemeClr val="tx1"/>
                </a:solidFill>
                <a:latin typeface="Arial" charset="0"/>
                <a:ea typeface="Arial" charset="0"/>
                <a:cs typeface="Arial" charset="0"/>
              </a:defRPr>
            </a:lvl6pPr>
            <a:lvl7pPr marL="2971800" indent="-228600" defTabSz="685800" eaLnBrk="0" fontAlgn="base" hangingPunct="0">
              <a:spcBef>
                <a:spcPct val="0"/>
              </a:spcBef>
              <a:spcAft>
                <a:spcPct val="0"/>
              </a:spcAft>
              <a:defRPr sz="1300">
                <a:solidFill>
                  <a:schemeClr val="tx1"/>
                </a:solidFill>
                <a:latin typeface="Arial" charset="0"/>
                <a:ea typeface="Arial" charset="0"/>
                <a:cs typeface="Arial" charset="0"/>
              </a:defRPr>
            </a:lvl7pPr>
            <a:lvl8pPr marL="3429000" indent="-228600" defTabSz="685800" eaLnBrk="0" fontAlgn="base" hangingPunct="0">
              <a:spcBef>
                <a:spcPct val="0"/>
              </a:spcBef>
              <a:spcAft>
                <a:spcPct val="0"/>
              </a:spcAft>
              <a:defRPr sz="1300">
                <a:solidFill>
                  <a:schemeClr val="tx1"/>
                </a:solidFill>
                <a:latin typeface="Arial" charset="0"/>
                <a:ea typeface="Arial" charset="0"/>
                <a:cs typeface="Arial" charset="0"/>
              </a:defRPr>
            </a:lvl8pPr>
            <a:lvl9pPr marL="3886200" indent="-228600" defTabSz="685800" eaLnBrk="0" fontAlgn="base" hangingPunct="0">
              <a:spcBef>
                <a:spcPct val="0"/>
              </a:spcBef>
              <a:spcAft>
                <a:spcPct val="0"/>
              </a:spcAft>
              <a:defRPr sz="1300">
                <a:solidFill>
                  <a:schemeClr val="tx1"/>
                </a:solidFill>
                <a:latin typeface="Arial" charset="0"/>
                <a:ea typeface="Arial" charset="0"/>
                <a:cs typeface="Arial" charset="0"/>
              </a:defRPr>
            </a:lvl9pPr>
          </a:lstStyle>
          <a:p>
            <a:pPr eaLnBrk="1" hangingPunct="1"/>
            <a:r>
              <a:rPr lang="pt-BR" sz="1100" b="1"/>
              <a:t>* Em mil</a:t>
            </a:r>
          </a:p>
        </p:txBody>
      </p:sp>
      <p:pic>
        <p:nvPicPr>
          <p:cNvPr id="820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2" y="1329267"/>
            <a:ext cx="8274049" cy="334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0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34" y="4961467"/>
            <a:ext cx="7821084" cy="39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634549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6"/>
          <p:cNvSpPr>
            <a:spLocks noGrp="1"/>
          </p:cNvSpPr>
          <p:nvPr>
            <p:ph type="body" sz="quarter" idx="10"/>
          </p:nvPr>
        </p:nvSpPr>
        <p:spPr>
          <a:xfrm>
            <a:off x="378885" y="395818"/>
            <a:ext cx="8409516" cy="662516"/>
          </a:xfrm>
        </p:spPr>
        <p:txBody>
          <a:bodyPr>
            <a:normAutofit lnSpcReduction="10000"/>
          </a:bodyPr>
          <a:lstStyle/>
          <a:p>
            <a:pPr eaLnBrk="1" hangingPunct="1">
              <a:lnSpc>
                <a:spcPct val="100000"/>
              </a:lnSpc>
            </a:pPr>
            <a:r>
              <a:rPr lang="pt-BR" sz="1900" b="1">
                <a:solidFill>
                  <a:srgbClr val="000000"/>
                </a:solidFill>
                <a:latin typeface="Ubuntu" charset="0"/>
                <a:cs typeface="Arial" charset="0"/>
              </a:rPr>
              <a:t>BRASIL – ESTOQUE DE EMPREGO POR GRANDES REGIÕES – SETEMBRO 2016</a:t>
            </a:r>
            <a:endParaRPr lang="pl-PL" sz="1900" b="1">
              <a:solidFill>
                <a:srgbClr val="000000"/>
              </a:solidFill>
              <a:latin typeface="Ubuntu" charset="0"/>
              <a:cs typeface="Arial" charset="0"/>
            </a:endParaRPr>
          </a:p>
        </p:txBody>
      </p:sp>
      <p:sp>
        <p:nvSpPr>
          <p:cNvPr id="15363" name="Text Placeholder 9"/>
          <p:cNvSpPr>
            <a:spLocks noGrp="1"/>
          </p:cNvSpPr>
          <p:nvPr>
            <p:ph type="body" sz="quarter" idx="12"/>
          </p:nvPr>
        </p:nvSpPr>
        <p:spPr>
          <a:xfrm>
            <a:off x="605368" y="6335185"/>
            <a:ext cx="5795433" cy="366183"/>
          </a:xfrm>
        </p:spPr>
        <p:txBody>
          <a:bodyPr/>
          <a:lstStyle/>
          <a:p>
            <a:pPr eaLnBrk="1" hangingPunct="1"/>
            <a:r>
              <a:rPr lang="pt-BR" sz="900">
                <a:solidFill>
                  <a:schemeClr val="tx1"/>
                </a:solidFill>
                <a:latin typeface="Ubuntu" charset="0"/>
              </a:rPr>
              <a:t>CADASTRO GERAL DE EMPREGADOS E DESEMPREGADOS – CAGED</a:t>
            </a:r>
          </a:p>
        </p:txBody>
      </p:sp>
      <p:sp>
        <p:nvSpPr>
          <p:cNvPr id="13" name="Rectangle 12"/>
          <p:cNvSpPr/>
          <p:nvPr/>
        </p:nvSpPr>
        <p:spPr>
          <a:xfrm>
            <a:off x="6858000" y="6197600"/>
            <a:ext cx="2082800" cy="4402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sp>
        <p:nvSpPr>
          <p:cNvPr id="12" name="Rectangle 11"/>
          <p:cNvSpPr/>
          <p:nvPr/>
        </p:nvSpPr>
        <p:spPr>
          <a:xfrm>
            <a:off x="5185834" y="6214533"/>
            <a:ext cx="706967" cy="643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sp>
        <p:nvSpPr>
          <p:cNvPr id="15368" name="CaixaDeTexto 1"/>
          <p:cNvSpPr txBox="1">
            <a:spLocks noChangeArrowheads="1"/>
          </p:cNvSpPr>
          <p:nvPr/>
        </p:nvSpPr>
        <p:spPr bwMode="auto">
          <a:xfrm>
            <a:off x="452967" y="4690533"/>
            <a:ext cx="7901517" cy="1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1300">
                <a:solidFill>
                  <a:schemeClr val="tx1"/>
                </a:solidFill>
                <a:latin typeface="Arial" charset="0"/>
                <a:ea typeface="ＭＳ Ｐゴシック" charset="0"/>
                <a:cs typeface="Arial" charset="0"/>
              </a:defRPr>
            </a:lvl1pPr>
            <a:lvl2pPr marL="742950" indent="-285750" eaLnBrk="0" hangingPunct="0">
              <a:defRPr sz="1300">
                <a:solidFill>
                  <a:schemeClr val="tx1"/>
                </a:solidFill>
                <a:latin typeface="Arial" charset="0"/>
                <a:ea typeface="Arial" charset="0"/>
                <a:cs typeface="Arial" charset="0"/>
              </a:defRPr>
            </a:lvl2pPr>
            <a:lvl3pPr marL="1143000" indent="-228600" eaLnBrk="0" hangingPunct="0">
              <a:defRPr sz="1300">
                <a:solidFill>
                  <a:schemeClr val="tx1"/>
                </a:solidFill>
                <a:latin typeface="Arial" charset="0"/>
                <a:ea typeface="Arial" charset="0"/>
                <a:cs typeface="Arial" charset="0"/>
              </a:defRPr>
            </a:lvl3pPr>
            <a:lvl4pPr marL="1600200" indent="-228600" eaLnBrk="0" hangingPunct="0">
              <a:defRPr sz="1300">
                <a:solidFill>
                  <a:schemeClr val="tx1"/>
                </a:solidFill>
                <a:latin typeface="Arial" charset="0"/>
                <a:ea typeface="Arial" charset="0"/>
                <a:cs typeface="Arial" charset="0"/>
              </a:defRPr>
            </a:lvl4pPr>
            <a:lvl5pPr marL="2057400" indent="-228600" eaLnBrk="0" hangingPunct="0">
              <a:defRPr sz="1300">
                <a:solidFill>
                  <a:schemeClr val="tx1"/>
                </a:solidFill>
                <a:latin typeface="Arial" charset="0"/>
                <a:ea typeface="Arial" charset="0"/>
                <a:cs typeface="Arial" charset="0"/>
              </a:defRPr>
            </a:lvl5pPr>
            <a:lvl6pPr marL="2514600" indent="-228600" defTabSz="685800" eaLnBrk="0" fontAlgn="base" hangingPunct="0">
              <a:spcBef>
                <a:spcPct val="0"/>
              </a:spcBef>
              <a:spcAft>
                <a:spcPct val="0"/>
              </a:spcAft>
              <a:defRPr sz="1300">
                <a:solidFill>
                  <a:schemeClr val="tx1"/>
                </a:solidFill>
                <a:latin typeface="Arial" charset="0"/>
                <a:ea typeface="Arial" charset="0"/>
                <a:cs typeface="Arial" charset="0"/>
              </a:defRPr>
            </a:lvl6pPr>
            <a:lvl7pPr marL="2971800" indent="-228600" defTabSz="685800" eaLnBrk="0" fontAlgn="base" hangingPunct="0">
              <a:spcBef>
                <a:spcPct val="0"/>
              </a:spcBef>
              <a:spcAft>
                <a:spcPct val="0"/>
              </a:spcAft>
              <a:defRPr sz="1300">
                <a:solidFill>
                  <a:schemeClr val="tx1"/>
                </a:solidFill>
                <a:latin typeface="Arial" charset="0"/>
                <a:ea typeface="Arial" charset="0"/>
                <a:cs typeface="Arial" charset="0"/>
              </a:defRPr>
            </a:lvl7pPr>
            <a:lvl8pPr marL="3429000" indent="-228600" defTabSz="685800" eaLnBrk="0" fontAlgn="base" hangingPunct="0">
              <a:spcBef>
                <a:spcPct val="0"/>
              </a:spcBef>
              <a:spcAft>
                <a:spcPct val="0"/>
              </a:spcAft>
              <a:defRPr sz="1300">
                <a:solidFill>
                  <a:schemeClr val="tx1"/>
                </a:solidFill>
                <a:latin typeface="Arial" charset="0"/>
                <a:ea typeface="Arial" charset="0"/>
                <a:cs typeface="Arial" charset="0"/>
              </a:defRPr>
            </a:lvl8pPr>
            <a:lvl9pPr marL="3886200" indent="-228600" defTabSz="685800" eaLnBrk="0" fontAlgn="base" hangingPunct="0">
              <a:spcBef>
                <a:spcPct val="0"/>
              </a:spcBef>
              <a:spcAft>
                <a:spcPct val="0"/>
              </a:spcAft>
              <a:defRPr sz="1300">
                <a:solidFill>
                  <a:schemeClr val="tx1"/>
                </a:solidFill>
                <a:latin typeface="Arial" charset="0"/>
                <a:ea typeface="Arial" charset="0"/>
                <a:cs typeface="Arial" charset="0"/>
              </a:defRPr>
            </a:lvl9pPr>
          </a:lstStyle>
          <a:p>
            <a:pPr eaLnBrk="1" hangingPunct="1"/>
            <a:r>
              <a:rPr lang="pt-BR" sz="1100" b="1"/>
              <a:t>FONTE: </a:t>
            </a:r>
            <a:r>
              <a:rPr lang="pt-BR" sz="1100"/>
              <a:t>MTb – CADASTRO GERAL DE EMPREGADOS E DESEMPREGADOS – LEI 4923/65</a:t>
            </a:r>
          </a:p>
          <a:p>
            <a:pPr eaLnBrk="1" hangingPunct="1"/>
            <a:endParaRPr lang="pt-BR" sz="1100"/>
          </a:p>
          <a:p>
            <a:pPr eaLnBrk="1" hangingPunct="1"/>
            <a:r>
              <a:rPr lang="pt-BR" sz="1100"/>
              <a:t>* A variação relativa % toma como referência o estoque do mês setembro/16 em relação ao estoque de agosto/16. </a:t>
            </a:r>
          </a:p>
          <a:p>
            <a:pPr eaLnBrk="1" hangingPunct="1"/>
            <a:r>
              <a:rPr lang="pt-BR" sz="1100"/>
              <a:t>** A variação relativa % no ano toma como referência o estoque do mês setembro/16 em relação ao mês de dezembro/15.</a:t>
            </a:r>
          </a:p>
          <a:p>
            <a:pPr eaLnBrk="1" hangingPunct="1"/>
            <a:r>
              <a:rPr lang="pt-BR" sz="1100"/>
              <a:t>*** A variação relativa % dos 12 meses toma como referência o estoque do mês setembro/16 em relação ao estoque setembro/15 . </a:t>
            </a:r>
            <a:endParaRPr lang="pt-BR"/>
          </a:p>
        </p:txBody>
      </p:sp>
      <p:pic>
        <p:nvPicPr>
          <p:cNvPr id="15369" name="Imagem 1" descr="Descrição: nova_marca_GovernoFed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734" y="6060017"/>
            <a:ext cx="268816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33" y="1494367"/>
            <a:ext cx="8111067" cy="277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433981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6"/>
          <p:cNvSpPr>
            <a:spLocks noGrp="1"/>
          </p:cNvSpPr>
          <p:nvPr>
            <p:ph type="body" sz="quarter" idx="10"/>
          </p:nvPr>
        </p:nvSpPr>
        <p:spPr>
          <a:xfrm>
            <a:off x="440267" y="237068"/>
            <a:ext cx="8212667" cy="776817"/>
          </a:xfrm>
        </p:spPr>
        <p:txBody>
          <a:bodyPr/>
          <a:lstStyle/>
          <a:p>
            <a:pPr eaLnBrk="1" hangingPunct="1">
              <a:lnSpc>
                <a:spcPct val="100000"/>
              </a:lnSpc>
            </a:pPr>
            <a:r>
              <a:rPr lang="pt-BR" sz="1900" b="1">
                <a:solidFill>
                  <a:srgbClr val="000000"/>
                </a:solidFill>
                <a:latin typeface="Ubuntu" charset="0"/>
                <a:cs typeface="Arial" charset="0"/>
              </a:rPr>
              <a:t>BRASIL  –  ESTOQUE* DE EMPREGO POR UNIDADE DA FEDERAÇÃO – SETEMBRO 2016</a:t>
            </a:r>
            <a:endParaRPr lang="pl-PL" sz="1900" b="1">
              <a:solidFill>
                <a:srgbClr val="000000"/>
              </a:solidFill>
              <a:latin typeface="Ubuntu" charset="0"/>
            </a:endParaRPr>
          </a:p>
        </p:txBody>
      </p:sp>
      <p:sp>
        <p:nvSpPr>
          <p:cNvPr id="18435" name="Text Placeholder 9"/>
          <p:cNvSpPr>
            <a:spLocks noGrp="1"/>
          </p:cNvSpPr>
          <p:nvPr>
            <p:ph type="body" sz="quarter" idx="12"/>
          </p:nvPr>
        </p:nvSpPr>
        <p:spPr>
          <a:xfrm>
            <a:off x="563034" y="6275918"/>
            <a:ext cx="5731933" cy="283633"/>
          </a:xfrm>
        </p:spPr>
        <p:txBody>
          <a:bodyPr/>
          <a:lstStyle/>
          <a:p>
            <a:pPr eaLnBrk="1" hangingPunct="1"/>
            <a:r>
              <a:rPr lang="pt-BR" sz="900">
                <a:solidFill>
                  <a:schemeClr val="tx1"/>
                </a:solidFill>
                <a:latin typeface="Ubuntu" charset="0"/>
              </a:rPr>
              <a:t>CADASTRO GERAL DE EMPREGADOS E DESEMPREGADOS – CAGED</a:t>
            </a:r>
          </a:p>
        </p:txBody>
      </p:sp>
      <p:sp>
        <p:nvSpPr>
          <p:cNvPr id="13" name="Rectangle 12"/>
          <p:cNvSpPr/>
          <p:nvPr/>
        </p:nvSpPr>
        <p:spPr>
          <a:xfrm>
            <a:off x="6858000" y="6197600"/>
            <a:ext cx="2082800" cy="4402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sp>
        <p:nvSpPr>
          <p:cNvPr id="9" name="Rectangle 8"/>
          <p:cNvSpPr/>
          <p:nvPr/>
        </p:nvSpPr>
        <p:spPr>
          <a:xfrm>
            <a:off x="5185834" y="6214533"/>
            <a:ext cx="706967" cy="643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pic>
        <p:nvPicPr>
          <p:cNvPr id="18440" name="Imagem 1" descr="Descrição: nova_marca_GovernoFed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734" y="6060017"/>
            <a:ext cx="268816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CaixaDeTexto 17"/>
          <p:cNvSpPr txBox="1">
            <a:spLocks noChangeArrowheads="1"/>
          </p:cNvSpPr>
          <p:nvPr/>
        </p:nvSpPr>
        <p:spPr bwMode="auto">
          <a:xfrm>
            <a:off x="563034" y="4330700"/>
            <a:ext cx="2237317"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1300">
                <a:solidFill>
                  <a:schemeClr val="tx1"/>
                </a:solidFill>
                <a:latin typeface="Arial" charset="0"/>
                <a:ea typeface="ＭＳ Ｐゴシック" charset="0"/>
                <a:cs typeface="Arial" charset="0"/>
              </a:defRPr>
            </a:lvl1pPr>
            <a:lvl2pPr marL="742950" indent="-285750" eaLnBrk="0" hangingPunct="0">
              <a:defRPr sz="1300">
                <a:solidFill>
                  <a:schemeClr val="tx1"/>
                </a:solidFill>
                <a:latin typeface="Arial" charset="0"/>
                <a:ea typeface="Arial" charset="0"/>
                <a:cs typeface="Arial" charset="0"/>
              </a:defRPr>
            </a:lvl2pPr>
            <a:lvl3pPr marL="1143000" indent="-228600" eaLnBrk="0" hangingPunct="0">
              <a:defRPr sz="1300">
                <a:solidFill>
                  <a:schemeClr val="tx1"/>
                </a:solidFill>
                <a:latin typeface="Arial" charset="0"/>
                <a:ea typeface="Arial" charset="0"/>
                <a:cs typeface="Arial" charset="0"/>
              </a:defRPr>
            </a:lvl3pPr>
            <a:lvl4pPr marL="1600200" indent="-228600" eaLnBrk="0" hangingPunct="0">
              <a:defRPr sz="1300">
                <a:solidFill>
                  <a:schemeClr val="tx1"/>
                </a:solidFill>
                <a:latin typeface="Arial" charset="0"/>
                <a:ea typeface="Arial" charset="0"/>
                <a:cs typeface="Arial" charset="0"/>
              </a:defRPr>
            </a:lvl4pPr>
            <a:lvl5pPr marL="2057400" indent="-228600" eaLnBrk="0" hangingPunct="0">
              <a:defRPr sz="1300">
                <a:solidFill>
                  <a:schemeClr val="tx1"/>
                </a:solidFill>
                <a:latin typeface="Arial" charset="0"/>
                <a:ea typeface="Arial" charset="0"/>
                <a:cs typeface="Arial" charset="0"/>
              </a:defRPr>
            </a:lvl5pPr>
            <a:lvl6pPr marL="2514600" indent="-228600" defTabSz="685800" eaLnBrk="0" fontAlgn="base" hangingPunct="0">
              <a:spcBef>
                <a:spcPct val="0"/>
              </a:spcBef>
              <a:spcAft>
                <a:spcPct val="0"/>
              </a:spcAft>
              <a:defRPr sz="1300">
                <a:solidFill>
                  <a:schemeClr val="tx1"/>
                </a:solidFill>
                <a:latin typeface="Arial" charset="0"/>
                <a:ea typeface="Arial" charset="0"/>
                <a:cs typeface="Arial" charset="0"/>
              </a:defRPr>
            </a:lvl6pPr>
            <a:lvl7pPr marL="2971800" indent="-228600" defTabSz="685800" eaLnBrk="0" fontAlgn="base" hangingPunct="0">
              <a:spcBef>
                <a:spcPct val="0"/>
              </a:spcBef>
              <a:spcAft>
                <a:spcPct val="0"/>
              </a:spcAft>
              <a:defRPr sz="1300">
                <a:solidFill>
                  <a:schemeClr val="tx1"/>
                </a:solidFill>
                <a:latin typeface="Arial" charset="0"/>
                <a:ea typeface="Arial" charset="0"/>
                <a:cs typeface="Arial" charset="0"/>
              </a:defRPr>
            </a:lvl7pPr>
            <a:lvl8pPr marL="3429000" indent="-228600" defTabSz="685800" eaLnBrk="0" fontAlgn="base" hangingPunct="0">
              <a:spcBef>
                <a:spcPct val="0"/>
              </a:spcBef>
              <a:spcAft>
                <a:spcPct val="0"/>
              </a:spcAft>
              <a:defRPr sz="1300">
                <a:solidFill>
                  <a:schemeClr val="tx1"/>
                </a:solidFill>
                <a:latin typeface="Arial" charset="0"/>
                <a:ea typeface="Arial" charset="0"/>
                <a:cs typeface="Arial" charset="0"/>
              </a:defRPr>
            </a:lvl8pPr>
            <a:lvl9pPr marL="3886200" indent="-228600" defTabSz="685800" eaLnBrk="0" fontAlgn="base" hangingPunct="0">
              <a:spcBef>
                <a:spcPct val="0"/>
              </a:spcBef>
              <a:spcAft>
                <a:spcPct val="0"/>
              </a:spcAft>
              <a:defRPr sz="1300">
                <a:solidFill>
                  <a:schemeClr val="tx1"/>
                </a:solidFill>
                <a:latin typeface="Arial" charset="0"/>
                <a:ea typeface="Arial" charset="0"/>
                <a:cs typeface="Arial" charset="0"/>
              </a:defRPr>
            </a:lvl9pPr>
          </a:lstStyle>
          <a:p>
            <a:pPr eaLnBrk="1" hangingPunct="1"/>
            <a:r>
              <a:rPr lang="pt-BR" sz="1100" b="1"/>
              <a:t>* Em mil</a:t>
            </a:r>
          </a:p>
        </p:txBody>
      </p:sp>
      <p:sp>
        <p:nvSpPr>
          <p:cNvPr id="18442" name="CaixaDeTexto 1"/>
          <p:cNvSpPr txBox="1">
            <a:spLocks noChangeArrowheads="1"/>
          </p:cNvSpPr>
          <p:nvPr/>
        </p:nvSpPr>
        <p:spPr bwMode="auto">
          <a:xfrm>
            <a:off x="452967" y="5359401"/>
            <a:ext cx="7901517"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sz="1300">
                <a:solidFill>
                  <a:schemeClr val="tx1"/>
                </a:solidFill>
                <a:latin typeface="Arial" charset="0"/>
                <a:ea typeface="ＭＳ Ｐゴシック" charset="0"/>
                <a:cs typeface="Arial" charset="0"/>
              </a:defRPr>
            </a:lvl1pPr>
            <a:lvl2pPr marL="742950" indent="-285750" eaLnBrk="0" hangingPunct="0">
              <a:defRPr sz="1300">
                <a:solidFill>
                  <a:schemeClr val="tx1"/>
                </a:solidFill>
                <a:latin typeface="Arial" charset="0"/>
                <a:ea typeface="Arial" charset="0"/>
                <a:cs typeface="Arial" charset="0"/>
              </a:defRPr>
            </a:lvl2pPr>
            <a:lvl3pPr marL="1143000" indent="-228600" eaLnBrk="0" hangingPunct="0">
              <a:defRPr sz="1300">
                <a:solidFill>
                  <a:schemeClr val="tx1"/>
                </a:solidFill>
                <a:latin typeface="Arial" charset="0"/>
                <a:ea typeface="Arial" charset="0"/>
                <a:cs typeface="Arial" charset="0"/>
              </a:defRPr>
            </a:lvl3pPr>
            <a:lvl4pPr marL="1600200" indent="-228600" eaLnBrk="0" hangingPunct="0">
              <a:defRPr sz="1300">
                <a:solidFill>
                  <a:schemeClr val="tx1"/>
                </a:solidFill>
                <a:latin typeface="Arial" charset="0"/>
                <a:ea typeface="Arial" charset="0"/>
                <a:cs typeface="Arial" charset="0"/>
              </a:defRPr>
            </a:lvl4pPr>
            <a:lvl5pPr marL="2057400" indent="-228600" eaLnBrk="0" hangingPunct="0">
              <a:defRPr sz="1300">
                <a:solidFill>
                  <a:schemeClr val="tx1"/>
                </a:solidFill>
                <a:latin typeface="Arial" charset="0"/>
                <a:ea typeface="Arial" charset="0"/>
                <a:cs typeface="Arial" charset="0"/>
              </a:defRPr>
            </a:lvl5pPr>
            <a:lvl6pPr marL="2514600" indent="-228600" defTabSz="685800" eaLnBrk="0" fontAlgn="base" hangingPunct="0">
              <a:spcBef>
                <a:spcPct val="0"/>
              </a:spcBef>
              <a:spcAft>
                <a:spcPct val="0"/>
              </a:spcAft>
              <a:defRPr sz="1300">
                <a:solidFill>
                  <a:schemeClr val="tx1"/>
                </a:solidFill>
                <a:latin typeface="Arial" charset="0"/>
                <a:ea typeface="Arial" charset="0"/>
                <a:cs typeface="Arial" charset="0"/>
              </a:defRPr>
            </a:lvl6pPr>
            <a:lvl7pPr marL="2971800" indent="-228600" defTabSz="685800" eaLnBrk="0" fontAlgn="base" hangingPunct="0">
              <a:spcBef>
                <a:spcPct val="0"/>
              </a:spcBef>
              <a:spcAft>
                <a:spcPct val="0"/>
              </a:spcAft>
              <a:defRPr sz="1300">
                <a:solidFill>
                  <a:schemeClr val="tx1"/>
                </a:solidFill>
                <a:latin typeface="Arial" charset="0"/>
                <a:ea typeface="Arial" charset="0"/>
                <a:cs typeface="Arial" charset="0"/>
              </a:defRPr>
            </a:lvl7pPr>
            <a:lvl8pPr marL="3429000" indent="-228600" defTabSz="685800" eaLnBrk="0" fontAlgn="base" hangingPunct="0">
              <a:spcBef>
                <a:spcPct val="0"/>
              </a:spcBef>
              <a:spcAft>
                <a:spcPct val="0"/>
              </a:spcAft>
              <a:defRPr sz="1300">
                <a:solidFill>
                  <a:schemeClr val="tx1"/>
                </a:solidFill>
                <a:latin typeface="Arial" charset="0"/>
                <a:ea typeface="Arial" charset="0"/>
                <a:cs typeface="Arial" charset="0"/>
              </a:defRPr>
            </a:lvl8pPr>
            <a:lvl9pPr marL="3886200" indent="-228600" defTabSz="685800" eaLnBrk="0" fontAlgn="base" hangingPunct="0">
              <a:spcBef>
                <a:spcPct val="0"/>
              </a:spcBef>
              <a:spcAft>
                <a:spcPct val="0"/>
              </a:spcAft>
              <a:defRPr sz="1300">
                <a:solidFill>
                  <a:schemeClr val="tx1"/>
                </a:solidFill>
                <a:latin typeface="Arial" charset="0"/>
                <a:ea typeface="Arial" charset="0"/>
                <a:cs typeface="Arial" charset="0"/>
              </a:defRPr>
            </a:lvl9pPr>
          </a:lstStyle>
          <a:p>
            <a:pPr eaLnBrk="1" hangingPunct="1"/>
            <a:r>
              <a:rPr lang="pt-BR" sz="1100"/>
              <a:t>* A variação relativa % do emprego toma como referência o estoque do mês setembro/16 em relação ao estoque agosto/16.</a:t>
            </a:r>
          </a:p>
          <a:p>
            <a:pPr eaLnBrk="1" hangingPunct="1"/>
            <a:r>
              <a:rPr lang="pt-BR" sz="1100"/>
              <a:t> </a:t>
            </a:r>
          </a:p>
          <a:p>
            <a:pPr eaLnBrk="1" hangingPunct="1"/>
            <a:endParaRPr lang="pt-BR" sz="1200"/>
          </a:p>
          <a:p>
            <a:pPr eaLnBrk="1" hangingPunct="1"/>
            <a:endParaRPr lang="pt-BR"/>
          </a:p>
        </p:txBody>
      </p:sp>
      <p:pic>
        <p:nvPicPr>
          <p:cNvPr id="1844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67" y="1346201"/>
            <a:ext cx="8187267" cy="28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33" y="4618567"/>
            <a:ext cx="7950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85359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229600" cy="1143000"/>
          </a:xfrm>
        </p:spPr>
        <p:txBody>
          <a:bodyPr>
            <a:noAutofit/>
          </a:bodyPr>
          <a:lstStyle/>
          <a:p>
            <a:r>
              <a:rPr lang="pt-BR" sz="3200" dirty="0" smtClean="0"/>
              <a:t>Desligamentos </a:t>
            </a:r>
            <a:r>
              <a:rPr lang="pt-BR" sz="3200" dirty="0"/>
              <a:t>acumulados em 12 </a:t>
            </a:r>
            <a:r>
              <a:rPr lang="pt-BR" sz="3200" dirty="0" smtClean="0"/>
              <a:t>meses por tipo</a:t>
            </a:r>
            <a:r>
              <a:rPr lang="pt-BR" sz="3200" dirty="0"/>
              <a:t/>
            </a:r>
            <a:br>
              <a:rPr lang="pt-BR" sz="3200" dirty="0"/>
            </a:br>
            <a:r>
              <a:rPr lang="pt-BR" sz="3200" dirty="0"/>
              <a:t>Brasil, </a:t>
            </a:r>
            <a:r>
              <a:rPr lang="pt-BR" sz="3200" dirty="0" err="1" smtClean="0"/>
              <a:t>jan</a:t>
            </a:r>
            <a:r>
              <a:rPr lang="pt-BR" sz="3200" dirty="0" smtClean="0"/>
              <a:t>/2012 </a:t>
            </a:r>
            <a:r>
              <a:rPr lang="pt-BR" sz="3200" dirty="0"/>
              <a:t>a </a:t>
            </a:r>
            <a:r>
              <a:rPr lang="pt-BR" sz="3200" dirty="0" err="1" smtClean="0"/>
              <a:t>ago</a:t>
            </a:r>
            <a:r>
              <a:rPr lang="pt-BR" sz="3200" dirty="0" smtClean="0"/>
              <a:t>/2016</a:t>
            </a:r>
            <a:endParaRPr lang="pt-BR" sz="3200" dirty="0"/>
          </a:p>
        </p:txBody>
      </p:sp>
      <p:sp>
        <p:nvSpPr>
          <p:cNvPr id="5" name="CaixaDeTexto 4"/>
          <p:cNvSpPr txBox="1"/>
          <p:nvPr/>
        </p:nvSpPr>
        <p:spPr>
          <a:xfrm>
            <a:off x="0" y="6304002"/>
            <a:ext cx="5472608" cy="553998"/>
          </a:xfrm>
          <a:prstGeom prst="rect">
            <a:avLst/>
          </a:prstGeom>
          <a:noFill/>
        </p:spPr>
        <p:txBody>
          <a:bodyPr wrap="square" rtlCol="0">
            <a:spAutoFit/>
          </a:bodyPr>
          <a:lstStyle/>
          <a:p>
            <a:r>
              <a:rPr lang="pt-BR" sz="1000" dirty="0" smtClean="0">
                <a:latin typeface="Arial" pitchFamily="34" charset="0"/>
                <a:cs typeface="Arial" pitchFamily="34" charset="0"/>
              </a:rPr>
              <a:t>Fonte: </a:t>
            </a:r>
            <a:r>
              <a:rPr lang="pt-BR" sz="1000" dirty="0" err="1" smtClean="0">
                <a:latin typeface="Arial" pitchFamily="34" charset="0"/>
                <a:cs typeface="Arial" pitchFamily="34" charset="0"/>
              </a:rPr>
              <a:t>Caged</a:t>
            </a:r>
            <a:r>
              <a:rPr lang="pt-BR" sz="1000" dirty="0" smtClean="0">
                <a:latin typeface="Arial" pitchFamily="34" charset="0"/>
                <a:cs typeface="Arial" pitchFamily="34" charset="0"/>
              </a:rPr>
              <a:t>. MT</a:t>
            </a:r>
          </a:p>
          <a:p>
            <a:r>
              <a:rPr lang="pt-BR" sz="1000" dirty="0" smtClean="0">
                <a:latin typeface="Arial" pitchFamily="34" charset="0"/>
                <a:cs typeface="Arial" pitchFamily="34" charset="0"/>
              </a:rPr>
              <a:t>Elaboração: DIEESE</a:t>
            </a:r>
          </a:p>
          <a:p>
            <a:r>
              <a:rPr lang="pt-BR" sz="1000" dirty="0" err="1" smtClean="0">
                <a:latin typeface="Arial" pitchFamily="34" charset="0"/>
                <a:cs typeface="Arial" pitchFamily="34" charset="0"/>
              </a:rPr>
              <a:t>Obs</a:t>
            </a:r>
            <a:r>
              <a:rPr lang="pt-BR" sz="1000" dirty="0" smtClean="0">
                <a:latin typeface="Arial" pitchFamily="34" charset="0"/>
                <a:cs typeface="Arial" pitchFamily="34" charset="0"/>
              </a:rPr>
              <a:t>: Contém as declarações fora de prazo. Dados extraídos em 07/10/2016.</a:t>
            </a:r>
            <a:endParaRPr lang="pt-BR" sz="1000" dirty="0">
              <a:latin typeface="Arial" pitchFamily="34" charset="0"/>
              <a:cs typeface="Arial" pitchFamily="34" charset="0"/>
            </a:endParaRP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378069"/>
            <a:ext cx="7848872" cy="489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76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117408" cy="1143000"/>
          </a:xfrm>
        </p:spPr>
        <p:txBody>
          <a:bodyPr>
            <a:noAutofit/>
          </a:bodyPr>
          <a:lstStyle/>
          <a:p>
            <a:r>
              <a:rPr lang="pt-BR" sz="2800" dirty="0" smtClean="0"/>
              <a:t>Desligamentos acumulados em 12 meses por faixa de tempo de emprego dos desligados sem justa causa</a:t>
            </a:r>
            <a:br>
              <a:rPr lang="pt-BR" sz="2800" dirty="0" smtClean="0"/>
            </a:br>
            <a:r>
              <a:rPr lang="pt-BR" sz="2800" dirty="0" smtClean="0"/>
              <a:t>Brasil, </a:t>
            </a:r>
            <a:r>
              <a:rPr lang="pt-BR" sz="2800" dirty="0" err="1" smtClean="0"/>
              <a:t>jan</a:t>
            </a:r>
            <a:r>
              <a:rPr lang="pt-BR" sz="2800" dirty="0" smtClean="0"/>
              <a:t>/2012 a </a:t>
            </a:r>
            <a:r>
              <a:rPr lang="pt-BR" sz="2800" dirty="0" err="1" smtClean="0"/>
              <a:t>ago</a:t>
            </a:r>
            <a:r>
              <a:rPr lang="pt-BR" sz="2800" dirty="0" smtClean="0"/>
              <a:t>/2016</a:t>
            </a:r>
            <a:endParaRPr lang="pt-BR" sz="2800" dirty="0"/>
          </a:p>
        </p:txBody>
      </p:sp>
      <p:sp>
        <p:nvSpPr>
          <p:cNvPr id="5" name="CaixaDeTexto 4"/>
          <p:cNvSpPr txBox="1"/>
          <p:nvPr/>
        </p:nvSpPr>
        <p:spPr>
          <a:xfrm>
            <a:off x="-21169" y="6309320"/>
            <a:ext cx="5472608" cy="707886"/>
          </a:xfrm>
          <a:prstGeom prst="rect">
            <a:avLst/>
          </a:prstGeom>
          <a:noFill/>
        </p:spPr>
        <p:txBody>
          <a:bodyPr wrap="square" rtlCol="0">
            <a:spAutoFit/>
          </a:bodyPr>
          <a:lstStyle/>
          <a:p>
            <a:r>
              <a:rPr lang="pt-BR" sz="1000" dirty="0" smtClean="0">
                <a:latin typeface="Arial" pitchFamily="34" charset="0"/>
                <a:cs typeface="Arial" pitchFamily="34" charset="0"/>
              </a:rPr>
              <a:t>Fonte: </a:t>
            </a:r>
            <a:r>
              <a:rPr lang="pt-BR" sz="1000" dirty="0" err="1" smtClean="0">
                <a:latin typeface="Arial" pitchFamily="34" charset="0"/>
                <a:cs typeface="Arial" pitchFamily="34" charset="0"/>
              </a:rPr>
              <a:t>Caged</a:t>
            </a:r>
            <a:r>
              <a:rPr lang="pt-BR" sz="1000" dirty="0" smtClean="0">
                <a:latin typeface="Arial" pitchFamily="34" charset="0"/>
                <a:cs typeface="Arial" pitchFamily="34" charset="0"/>
              </a:rPr>
              <a:t>. MT</a:t>
            </a:r>
          </a:p>
          <a:p>
            <a:r>
              <a:rPr lang="pt-BR" sz="1000" dirty="0" smtClean="0">
                <a:latin typeface="Arial" pitchFamily="34" charset="0"/>
                <a:cs typeface="Arial" pitchFamily="34" charset="0"/>
              </a:rPr>
              <a:t>Elaboração: DIEESE</a:t>
            </a:r>
          </a:p>
          <a:p>
            <a:r>
              <a:rPr lang="pt-BR" sz="1000" dirty="0" err="1">
                <a:latin typeface="Arial" pitchFamily="34" charset="0"/>
                <a:cs typeface="Arial" pitchFamily="34" charset="0"/>
              </a:rPr>
              <a:t>Obs</a:t>
            </a:r>
            <a:r>
              <a:rPr lang="pt-BR" sz="1000" dirty="0">
                <a:latin typeface="Arial" pitchFamily="34" charset="0"/>
                <a:cs typeface="Arial" pitchFamily="34" charset="0"/>
              </a:rPr>
              <a:t>: Não contém as declarações fora de prazo. Dados extraídos em </a:t>
            </a:r>
            <a:r>
              <a:rPr lang="pt-BR" sz="1000" dirty="0" smtClean="0">
                <a:latin typeface="Arial" pitchFamily="34" charset="0"/>
                <a:cs typeface="Arial" pitchFamily="34" charset="0"/>
              </a:rPr>
              <a:t>07/10/2016.</a:t>
            </a:r>
          </a:p>
          <a:p>
            <a:endParaRPr lang="pt-BR" sz="1000" dirty="0" smtClean="0">
              <a:latin typeface="Arial" pitchFamily="34" charset="0"/>
              <a:cs typeface="Arial" pitchFamily="34" charset="0"/>
            </a:endParaRPr>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448936"/>
            <a:ext cx="7848872" cy="489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21864" y="116632"/>
            <a:ext cx="8526600" cy="1143000"/>
          </a:xfrm>
        </p:spPr>
        <p:txBody>
          <a:bodyPr>
            <a:noAutofit/>
          </a:bodyPr>
          <a:lstStyle/>
          <a:p>
            <a:r>
              <a:rPr lang="pt-BR" sz="2800" dirty="0"/>
              <a:t>Índice do estoque celetista segundo setor de atividade econômica </a:t>
            </a:r>
            <a:r>
              <a:rPr lang="pt-BR" sz="2800" dirty="0" smtClean="0"/>
              <a:t/>
            </a:r>
            <a:br>
              <a:rPr lang="pt-BR" sz="2800" dirty="0" smtClean="0"/>
            </a:br>
            <a:r>
              <a:rPr lang="pt-BR" sz="2800" dirty="0" smtClean="0"/>
              <a:t>Brasil, </a:t>
            </a:r>
            <a:r>
              <a:rPr lang="pt-BR" sz="2800" dirty="0" err="1" smtClean="0"/>
              <a:t>jan</a:t>
            </a:r>
            <a:r>
              <a:rPr lang="pt-BR" sz="2800" dirty="0" smtClean="0"/>
              <a:t>/2012 a </a:t>
            </a:r>
            <a:r>
              <a:rPr lang="pt-BR" sz="2800" dirty="0" err="1" smtClean="0"/>
              <a:t>ago</a:t>
            </a:r>
            <a:r>
              <a:rPr lang="pt-BR" sz="2800" dirty="0" smtClean="0"/>
              <a:t>/2016 (</a:t>
            </a:r>
            <a:r>
              <a:rPr lang="pt-BR" sz="2800" dirty="0" err="1" smtClean="0"/>
              <a:t>jan</a:t>
            </a:r>
            <a:r>
              <a:rPr lang="pt-BR" sz="2800" dirty="0" smtClean="0"/>
              <a:t>/2012=100)</a:t>
            </a:r>
            <a:endParaRPr lang="pt-BR" sz="2800" dirty="0"/>
          </a:p>
        </p:txBody>
      </p:sp>
      <p:sp>
        <p:nvSpPr>
          <p:cNvPr id="6" name="CaixaDeTexto 5"/>
          <p:cNvSpPr txBox="1"/>
          <p:nvPr/>
        </p:nvSpPr>
        <p:spPr>
          <a:xfrm>
            <a:off x="0" y="6021288"/>
            <a:ext cx="8460432" cy="861774"/>
          </a:xfrm>
          <a:prstGeom prst="rect">
            <a:avLst/>
          </a:prstGeom>
          <a:noFill/>
        </p:spPr>
        <p:txBody>
          <a:bodyPr wrap="square" rtlCol="0">
            <a:spAutoFit/>
          </a:bodyPr>
          <a:lstStyle/>
          <a:p>
            <a:r>
              <a:rPr lang="pt-BR" sz="1000" dirty="0" smtClean="0">
                <a:latin typeface="Arial" pitchFamily="34" charset="0"/>
                <a:cs typeface="Arial" pitchFamily="34" charset="0"/>
              </a:rPr>
              <a:t>Fonte: </a:t>
            </a:r>
            <a:r>
              <a:rPr lang="pt-BR" sz="1000" dirty="0" err="1" smtClean="0">
                <a:latin typeface="Arial" pitchFamily="34" charset="0"/>
                <a:cs typeface="Arial" pitchFamily="34" charset="0"/>
              </a:rPr>
              <a:t>Caged</a:t>
            </a:r>
            <a:r>
              <a:rPr lang="pt-BR" sz="1000" dirty="0" smtClean="0">
                <a:latin typeface="Arial" pitchFamily="34" charset="0"/>
                <a:cs typeface="Arial" pitchFamily="34" charset="0"/>
              </a:rPr>
              <a:t>. MT</a:t>
            </a:r>
          </a:p>
          <a:p>
            <a:r>
              <a:rPr lang="pt-BR" sz="1000" dirty="0" smtClean="0">
                <a:latin typeface="Arial" pitchFamily="34" charset="0"/>
                <a:cs typeface="Arial" pitchFamily="34" charset="0"/>
              </a:rPr>
              <a:t>Elaboração: DIEESE</a:t>
            </a:r>
          </a:p>
          <a:p>
            <a:r>
              <a:rPr lang="pt-BR" sz="1000" dirty="0" err="1" smtClean="0">
                <a:latin typeface="Arial" pitchFamily="34" charset="0"/>
                <a:cs typeface="Arial" pitchFamily="34" charset="0"/>
              </a:rPr>
              <a:t>Obs</a:t>
            </a:r>
            <a:r>
              <a:rPr lang="pt-BR" sz="1000" dirty="0" smtClean="0">
                <a:latin typeface="Arial" pitchFamily="34" charset="0"/>
                <a:cs typeface="Arial" pitchFamily="34" charset="0"/>
              </a:rPr>
              <a:t>: Contém as declarações fora de prazo. Dados extraídos em 07/10/2016. Referem-se aos setores de maior participação no emprego celetista, excluindo-se os setores de Extrativa mineral, SIUP, Administração pública e Agropecuária, que respondem conjuntamente a cerca de 8% do estoque de empregos. </a:t>
            </a:r>
            <a:endParaRPr lang="pt-BR" sz="1000" dirty="0">
              <a:latin typeface="Arial" pitchFamily="34" charset="0"/>
              <a:cs typeface="Arial" pitchFamily="34" charset="0"/>
            </a:endParaRPr>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7488832" cy="459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968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6"/>
          <p:cNvSpPr>
            <a:spLocks noGrp="1"/>
          </p:cNvSpPr>
          <p:nvPr>
            <p:ph type="body" sz="quarter" idx="10"/>
          </p:nvPr>
        </p:nvSpPr>
        <p:spPr>
          <a:xfrm>
            <a:off x="287867" y="378885"/>
            <a:ext cx="8500533" cy="789516"/>
          </a:xfrm>
        </p:spPr>
        <p:txBody>
          <a:bodyPr>
            <a:normAutofit fontScale="70000" lnSpcReduction="20000"/>
          </a:bodyPr>
          <a:lstStyle/>
          <a:p>
            <a:pPr eaLnBrk="1" hangingPunct="1">
              <a:lnSpc>
                <a:spcPct val="100000"/>
              </a:lnSpc>
            </a:pPr>
            <a:r>
              <a:rPr lang="pt-BR" sz="1900" b="1">
                <a:solidFill>
                  <a:schemeClr val="tx1"/>
                </a:solidFill>
                <a:latin typeface="Trebuchet MS" charset="0"/>
              </a:rPr>
              <a:t>Evolução do Salário Médio Real (*) de Admissão por Sexo – Janeiro a  Setembro de 2003 a 2016</a:t>
            </a:r>
          </a:p>
          <a:p>
            <a:pPr eaLnBrk="1" hangingPunct="1">
              <a:lnSpc>
                <a:spcPct val="100000"/>
              </a:lnSpc>
            </a:pPr>
            <a:r>
              <a:rPr lang="pt-BR" sz="2100" b="1">
                <a:solidFill>
                  <a:srgbClr val="000000"/>
                </a:solidFill>
                <a:latin typeface="Ubuntu" charset="0"/>
                <a:cs typeface="Arial" charset="0"/>
              </a:rPr>
              <a:t/>
            </a:r>
            <a:br>
              <a:rPr lang="pt-BR" sz="2100" b="1">
                <a:solidFill>
                  <a:srgbClr val="000000"/>
                </a:solidFill>
                <a:latin typeface="Ubuntu" charset="0"/>
                <a:cs typeface="Arial" charset="0"/>
              </a:rPr>
            </a:br>
            <a:endParaRPr lang="pl-PL" sz="2100" b="1">
              <a:solidFill>
                <a:srgbClr val="000000"/>
              </a:solidFill>
              <a:latin typeface="Ubuntu" charset="0"/>
            </a:endParaRPr>
          </a:p>
        </p:txBody>
      </p:sp>
      <p:sp>
        <p:nvSpPr>
          <p:cNvPr id="22531" name="Text Placeholder 9"/>
          <p:cNvSpPr>
            <a:spLocks noGrp="1"/>
          </p:cNvSpPr>
          <p:nvPr>
            <p:ph type="body" sz="quarter" idx="12"/>
          </p:nvPr>
        </p:nvSpPr>
        <p:spPr>
          <a:xfrm>
            <a:off x="605368" y="6335185"/>
            <a:ext cx="5795433" cy="366183"/>
          </a:xfrm>
        </p:spPr>
        <p:txBody>
          <a:bodyPr/>
          <a:lstStyle/>
          <a:p>
            <a:pPr eaLnBrk="1" hangingPunct="1"/>
            <a:r>
              <a:rPr lang="pt-BR" sz="900">
                <a:solidFill>
                  <a:schemeClr val="tx1"/>
                </a:solidFill>
                <a:latin typeface="Ubuntu" charset="0"/>
              </a:rPr>
              <a:t>CADASTRO GERAL DE EMPREGADOS E DESEMPREGADOS – CAGED</a:t>
            </a:r>
          </a:p>
        </p:txBody>
      </p:sp>
      <p:sp>
        <p:nvSpPr>
          <p:cNvPr id="13" name="Rectangle 12"/>
          <p:cNvSpPr/>
          <p:nvPr/>
        </p:nvSpPr>
        <p:spPr>
          <a:xfrm>
            <a:off x="6858000" y="6197600"/>
            <a:ext cx="2082800" cy="4402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sp>
        <p:nvSpPr>
          <p:cNvPr id="9" name="Rectangle 8"/>
          <p:cNvSpPr/>
          <p:nvPr/>
        </p:nvSpPr>
        <p:spPr>
          <a:xfrm>
            <a:off x="5185834" y="6214533"/>
            <a:ext cx="706967" cy="643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a:p>
        </p:txBody>
      </p:sp>
      <p:pic>
        <p:nvPicPr>
          <p:cNvPr id="22536" name="Imagem 1" descr="Descrição: nova_marca_GovernoFed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734" y="6060017"/>
            <a:ext cx="268816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17" y="1536700"/>
            <a:ext cx="8176683" cy="425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414877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05" y="90326"/>
            <a:ext cx="3101022" cy="1925960"/>
          </a:xfrm>
        </p:spPr>
        <p:txBody>
          <a:bodyPr anchor="ctr">
            <a:normAutofit fontScale="90000"/>
          </a:bodyPr>
          <a:lstStyle/>
          <a:p>
            <a:r>
              <a:rPr lang="pt-BR" sz="4400" dirty="0"/>
              <a:t>Mercado de Trabalho Brasileiro</a:t>
            </a:r>
            <a:br>
              <a:rPr lang="pt-BR" sz="4400" dirty="0"/>
            </a:br>
            <a:r>
              <a:rPr lang="pt-BR" sz="2000" dirty="0"/>
              <a:t>(agosto/2016)</a:t>
            </a:r>
            <a:endParaRPr lang="pt-BR" sz="1800" dirty="0"/>
          </a:p>
        </p:txBody>
      </p:sp>
      <p:pic>
        <p:nvPicPr>
          <p:cNvPr id="6" name="Imagem 5"/>
          <p:cNvPicPr>
            <a:picLocks noChangeAspect="1"/>
          </p:cNvPicPr>
          <p:nvPr/>
        </p:nvPicPr>
        <p:blipFill>
          <a:blip r:embed="rId2"/>
          <a:stretch>
            <a:fillRect/>
          </a:stretch>
        </p:blipFill>
        <p:spPr>
          <a:xfrm>
            <a:off x="3131840" y="715652"/>
            <a:ext cx="5867318" cy="3662734"/>
          </a:xfrm>
          <a:prstGeom prst="rect">
            <a:avLst/>
          </a:prstGeom>
        </p:spPr>
      </p:pic>
      <p:sp>
        <p:nvSpPr>
          <p:cNvPr id="7" name="CaixaDeTexto 6"/>
          <p:cNvSpPr txBox="1"/>
          <p:nvPr/>
        </p:nvSpPr>
        <p:spPr>
          <a:xfrm>
            <a:off x="3118357" y="90326"/>
            <a:ext cx="5863466" cy="707886"/>
          </a:xfrm>
          <a:prstGeom prst="rect">
            <a:avLst/>
          </a:prstGeom>
          <a:noFill/>
        </p:spPr>
        <p:txBody>
          <a:bodyPr wrap="square" rtlCol="0">
            <a:spAutoFit/>
          </a:bodyPr>
          <a:lstStyle/>
          <a:p>
            <a:r>
              <a:rPr lang="pt-BR" sz="2000" dirty="0">
                <a:latin typeface="Gadugi" panose="020B0502040204020203" pitchFamily="34" charset="0"/>
              </a:rPr>
              <a:t>Distribuição da População em Idade Ativa, segundo condição de atividade </a:t>
            </a:r>
          </a:p>
        </p:txBody>
      </p:sp>
      <p:sp>
        <p:nvSpPr>
          <p:cNvPr id="8" name="CaixaDeTexto 7"/>
          <p:cNvSpPr txBox="1"/>
          <p:nvPr/>
        </p:nvSpPr>
        <p:spPr>
          <a:xfrm>
            <a:off x="7218961" y="715652"/>
            <a:ext cx="1762862" cy="369332"/>
          </a:xfrm>
          <a:prstGeom prst="rect">
            <a:avLst/>
          </a:prstGeom>
          <a:noFill/>
        </p:spPr>
        <p:txBody>
          <a:bodyPr wrap="square" rtlCol="0">
            <a:spAutoFit/>
          </a:bodyPr>
          <a:lstStyle/>
          <a:p>
            <a:pPr algn="r"/>
            <a:r>
              <a:rPr lang="pt-BR" dirty="0"/>
              <a:t>Em mil pessoas</a:t>
            </a:r>
          </a:p>
        </p:txBody>
      </p:sp>
      <p:cxnSp>
        <p:nvCxnSpPr>
          <p:cNvPr id="14" name="Conector reto 13"/>
          <p:cNvCxnSpPr/>
          <p:nvPr/>
        </p:nvCxnSpPr>
        <p:spPr>
          <a:xfrm>
            <a:off x="7596336" y="2780928"/>
            <a:ext cx="108012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a:off x="8676456" y="2780928"/>
            <a:ext cx="0" cy="1152128"/>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ela 16"/>
          <p:cNvGraphicFramePr>
            <a:graphicFrameLocks noGrp="1"/>
          </p:cNvGraphicFramePr>
          <p:nvPr/>
        </p:nvGraphicFramePr>
        <p:xfrm>
          <a:off x="4788024" y="4149080"/>
          <a:ext cx="4193799" cy="2595880"/>
        </p:xfrm>
        <a:graphic>
          <a:graphicData uri="http://schemas.openxmlformats.org/drawingml/2006/table">
            <a:tbl>
              <a:tblPr firstRow="1" bandRow="1">
                <a:tableStyleId>{5C22544A-7EE6-4342-B048-85BDC9FD1C3A}</a:tableStyleId>
              </a:tblPr>
              <a:tblGrid>
                <a:gridCol w="3548041">
                  <a:extLst>
                    <a:ext uri="{9D8B030D-6E8A-4147-A177-3AD203B41FA5}">
                      <a16:colId xmlns:a16="http://schemas.microsoft.com/office/drawing/2014/main" xmlns="" val="20000"/>
                    </a:ext>
                  </a:extLst>
                </a:gridCol>
                <a:gridCol w="645758">
                  <a:extLst>
                    <a:ext uri="{9D8B030D-6E8A-4147-A177-3AD203B41FA5}">
                      <a16:colId xmlns:a16="http://schemas.microsoft.com/office/drawing/2014/main" xmlns="" val="20001"/>
                    </a:ext>
                  </a:extLst>
                </a:gridCol>
              </a:tblGrid>
              <a:tr h="370840">
                <a:tc>
                  <a:txBody>
                    <a:bodyPr/>
                    <a:lstStyle/>
                    <a:p>
                      <a:r>
                        <a:rPr lang="pt-BR" b="0" dirty="0">
                          <a:solidFill>
                            <a:schemeClr val="tx1"/>
                          </a:solidFill>
                        </a:rPr>
                        <a:t>Setor Privado  C/ Carteira </a:t>
                      </a:r>
                    </a:p>
                  </a:txBody>
                  <a:tcPr>
                    <a:lnB w="12700" cap="flat" cmpd="sng" algn="ctr">
                      <a:solidFill>
                        <a:schemeClr val="tx1"/>
                      </a:solidFill>
                      <a:prstDash val="solid"/>
                      <a:round/>
                      <a:headEnd type="none" w="med" len="med"/>
                      <a:tailEnd type="none" w="med" len="med"/>
                    </a:lnB>
                    <a:noFill/>
                  </a:tcPr>
                </a:tc>
                <a:tc>
                  <a:txBody>
                    <a:bodyPr/>
                    <a:lstStyle/>
                    <a:p>
                      <a:pPr algn="r"/>
                      <a:r>
                        <a:rPr lang="pt-BR" b="0" dirty="0">
                          <a:solidFill>
                            <a:schemeClr val="tx1"/>
                          </a:solidFill>
                        </a:rPr>
                        <a:t>38%</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r>
                        <a:rPr lang="pt-BR" b="0" dirty="0">
                          <a:solidFill>
                            <a:schemeClr val="tx1"/>
                          </a:solidFill>
                        </a:rPr>
                        <a:t>Setor</a:t>
                      </a:r>
                      <a:r>
                        <a:rPr lang="pt-BR" b="0" baseline="0" dirty="0">
                          <a:solidFill>
                            <a:schemeClr val="tx1"/>
                          </a:solidFill>
                        </a:rPr>
                        <a:t> Privado S/Carteira</a:t>
                      </a:r>
                      <a:endParaRPr lang="pt-BR"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t-BR" b="0" dirty="0">
                          <a:solidFill>
                            <a:schemeClr val="tx1"/>
                          </a:solidFill>
                        </a:rPr>
                        <a:t>11%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r>
                        <a:rPr lang="pt-BR" b="0" dirty="0">
                          <a:solidFill>
                            <a:schemeClr val="tx1"/>
                          </a:solidFill>
                        </a:rPr>
                        <a:t>Empregados</a:t>
                      </a:r>
                      <a:r>
                        <a:rPr lang="pt-BR" b="0" baseline="0" dirty="0">
                          <a:solidFill>
                            <a:schemeClr val="tx1"/>
                          </a:solidFill>
                        </a:rPr>
                        <a:t> Domésticos </a:t>
                      </a:r>
                      <a:endParaRPr lang="pt-BR"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t-BR" b="0" dirty="0">
                          <a:solidFill>
                            <a:schemeClr val="tx1"/>
                          </a:solidFill>
                        </a:rPr>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r>
                        <a:rPr lang="pt-BR" b="0" dirty="0">
                          <a:solidFill>
                            <a:schemeClr val="tx1"/>
                          </a:solidFill>
                        </a:rPr>
                        <a:t>Setor Público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t-BR" b="0" dirty="0">
                          <a:solidFill>
                            <a:schemeClr val="tx1"/>
                          </a:solidFill>
                        </a:rPr>
                        <a:t>13%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r>
                        <a:rPr lang="pt-BR" b="0" dirty="0">
                          <a:solidFill>
                            <a:schemeClr val="tx1"/>
                          </a:solidFill>
                        </a:rPr>
                        <a:t>Empregadores</a:t>
                      </a:r>
                      <a:r>
                        <a:rPr lang="pt-BR" b="0" baseline="0" dirty="0">
                          <a:solidFill>
                            <a:schemeClr val="tx1"/>
                          </a:solidFill>
                        </a:rPr>
                        <a:t> </a:t>
                      </a:r>
                      <a:endParaRPr lang="pt-BR"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t-BR" b="0" dirty="0">
                          <a:solidFill>
                            <a:schemeClr val="tx1"/>
                          </a:solidFill>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r>
                        <a:rPr lang="pt-BR" b="0" dirty="0">
                          <a:solidFill>
                            <a:schemeClr val="tx1"/>
                          </a:solidFill>
                        </a:rPr>
                        <a:t>Conta-própria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t-BR" b="0" dirty="0">
                          <a:solidFill>
                            <a:schemeClr val="tx1"/>
                          </a:solidFill>
                        </a:rPr>
                        <a:t>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70840">
                <a:tc>
                  <a:txBody>
                    <a:bodyPr/>
                    <a:lstStyle/>
                    <a:p>
                      <a:r>
                        <a:rPr lang="pt-BR" b="0" dirty="0">
                          <a:solidFill>
                            <a:schemeClr val="tx1"/>
                          </a:solidFill>
                        </a:rPr>
                        <a:t>Trabalhadores Familiares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t-BR" b="0" dirty="0">
                          <a:solidFill>
                            <a:schemeClr val="tx1"/>
                          </a:solidFill>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21" name="CaixaDeTexto 20"/>
          <p:cNvSpPr txBox="1"/>
          <p:nvPr/>
        </p:nvSpPr>
        <p:spPr>
          <a:xfrm>
            <a:off x="0" y="3179584"/>
            <a:ext cx="2880320" cy="3046988"/>
          </a:xfrm>
          <a:prstGeom prst="rect">
            <a:avLst/>
          </a:prstGeom>
          <a:noFill/>
        </p:spPr>
        <p:txBody>
          <a:bodyPr wrap="square" rtlCol="0">
            <a:spAutoFit/>
          </a:bodyPr>
          <a:lstStyle/>
          <a:p>
            <a:r>
              <a:rPr lang="pt-BR" sz="2400" dirty="0">
                <a:solidFill>
                  <a:schemeClr val="bg1"/>
                </a:solidFill>
              </a:rPr>
              <a:t>PIA </a:t>
            </a:r>
          </a:p>
          <a:p>
            <a:r>
              <a:rPr lang="pt-BR" sz="2400" dirty="0">
                <a:solidFill>
                  <a:schemeClr val="bg1"/>
                </a:solidFill>
              </a:rPr>
              <a:t>166.441 mil</a:t>
            </a:r>
          </a:p>
          <a:p>
            <a:endParaRPr lang="pt-BR" sz="2400" dirty="0">
              <a:solidFill>
                <a:schemeClr val="bg1"/>
              </a:solidFill>
            </a:endParaRPr>
          </a:p>
          <a:p>
            <a:r>
              <a:rPr lang="pt-BR" sz="2400" dirty="0">
                <a:solidFill>
                  <a:schemeClr val="bg1"/>
                </a:solidFill>
              </a:rPr>
              <a:t>Força de Trabalho</a:t>
            </a:r>
          </a:p>
          <a:p>
            <a:r>
              <a:rPr lang="pt-BR" sz="2400" dirty="0">
                <a:solidFill>
                  <a:schemeClr val="bg1"/>
                </a:solidFill>
              </a:rPr>
              <a:t>102.161 mil </a:t>
            </a:r>
          </a:p>
          <a:p>
            <a:endParaRPr lang="pt-BR" sz="2400" dirty="0">
              <a:solidFill>
                <a:schemeClr val="bg1"/>
              </a:solidFill>
            </a:endParaRPr>
          </a:p>
          <a:p>
            <a:r>
              <a:rPr lang="pt-BR" sz="2400" dirty="0">
                <a:solidFill>
                  <a:schemeClr val="bg1"/>
                </a:solidFill>
              </a:rPr>
              <a:t>Taxa de desocupação</a:t>
            </a:r>
          </a:p>
          <a:p>
            <a:r>
              <a:rPr lang="pt-BR" sz="2400" dirty="0">
                <a:solidFill>
                  <a:schemeClr val="bg1"/>
                </a:solidFill>
              </a:rPr>
              <a:t>11,8%</a:t>
            </a:r>
          </a:p>
        </p:txBody>
      </p:sp>
      <p:sp>
        <p:nvSpPr>
          <p:cNvPr id="3" name="CaixaDeTexto 2"/>
          <p:cNvSpPr txBox="1"/>
          <p:nvPr/>
        </p:nvSpPr>
        <p:spPr>
          <a:xfrm>
            <a:off x="-35605" y="6375628"/>
            <a:ext cx="2880320" cy="369332"/>
          </a:xfrm>
          <a:prstGeom prst="rect">
            <a:avLst/>
          </a:prstGeom>
          <a:noFill/>
        </p:spPr>
        <p:txBody>
          <a:bodyPr wrap="square" rtlCol="0">
            <a:spAutoFit/>
          </a:bodyPr>
          <a:lstStyle/>
          <a:p>
            <a:r>
              <a:rPr lang="pt-BR" dirty="0"/>
              <a:t>Fonte – Pnad Continua/IBGE</a:t>
            </a:r>
          </a:p>
        </p:txBody>
      </p:sp>
    </p:spTree>
    <p:extLst>
      <p:ext uri="{BB962C8B-B14F-4D97-AF65-F5344CB8AC3E}">
        <p14:creationId xmlns:p14="http://schemas.microsoft.com/office/powerpoint/2010/main" val="785624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117408" cy="1143000"/>
          </a:xfrm>
        </p:spPr>
        <p:txBody>
          <a:bodyPr>
            <a:noAutofit/>
          </a:bodyPr>
          <a:lstStyle/>
          <a:p>
            <a:r>
              <a:rPr lang="pt-BR" sz="2800" dirty="0" smtClean="0"/>
              <a:t>Relação salário admissão/salário desligamento por setor de atividade</a:t>
            </a:r>
            <a:br>
              <a:rPr lang="pt-BR" sz="2800" dirty="0" smtClean="0"/>
            </a:br>
            <a:r>
              <a:rPr lang="pt-BR" sz="2800" dirty="0" smtClean="0"/>
              <a:t>Brasil, 2012 a </a:t>
            </a:r>
            <a:r>
              <a:rPr lang="pt-BR" sz="2800" dirty="0" err="1" smtClean="0"/>
              <a:t>ago</a:t>
            </a:r>
            <a:r>
              <a:rPr lang="pt-BR" sz="2800" dirty="0" smtClean="0"/>
              <a:t>/2016* (média anual)</a:t>
            </a:r>
            <a:endParaRPr lang="pt-BR" sz="2800" dirty="0"/>
          </a:p>
        </p:txBody>
      </p:sp>
      <p:sp>
        <p:nvSpPr>
          <p:cNvPr id="5" name="CaixaDeTexto 4"/>
          <p:cNvSpPr txBox="1"/>
          <p:nvPr/>
        </p:nvSpPr>
        <p:spPr>
          <a:xfrm>
            <a:off x="3650" y="6150114"/>
            <a:ext cx="5472608" cy="707886"/>
          </a:xfrm>
          <a:prstGeom prst="rect">
            <a:avLst/>
          </a:prstGeom>
          <a:noFill/>
        </p:spPr>
        <p:txBody>
          <a:bodyPr wrap="square" rtlCol="0">
            <a:spAutoFit/>
          </a:bodyPr>
          <a:lstStyle/>
          <a:p>
            <a:r>
              <a:rPr lang="pt-BR" sz="1000" dirty="0" smtClean="0">
                <a:latin typeface="Arial" pitchFamily="34" charset="0"/>
                <a:cs typeface="Arial" pitchFamily="34" charset="0"/>
              </a:rPr>
              <a:t>Fonte: </a:t>
            </a:r>
            <a:r>
              <a:rPr lang="pt-BR" sz="1000" dirty="0" err="1" smtClean="0">
                <a:latin typeface="Arial" pitchFamily="34" charset="0"/>
                <a:cs typeface="Arial" pitchFamily="34" charset="0"/>
              </a:rPr>
              <a:t>Caged</a:t>
            </a:r>
            <a:r>
              <a:rPr lang="pt-BR" sz="1000" dirty="0" smtClean="0">
                <a:latin typeface="Arial" pitchFamily="34" charset="0"/>
                <a:cs typeface="Arial" pitchFamily="34" charset="0"/>
              </a:rPr>
              <a:t>. MT</a:t>
            </a:r>
          </a:p>
          <a:p>
            <a:r>
              <a:rPr lang="pt-BR" sz="1000" dirty="0" smtClean="0">
                <a:latin typeface="Arial" pitchFamily="34" charset="0"/>
                <a:cs typeface="Arial" pitchFamily="34" charset="0"/>
              </a:rPr>
              <a:t>Elaboração: DIEESE</a:t>
            </a:r>
          </a:p>
          <a:p>
            <a:r>
              <a:rPr lang="pt-BR" sz="1000" dirty="0" err="1" smtClean="0">
                <a:latin typeface="Arial" pitchFamily="34" charset="0"/>
                <a:cs typeface="Arial" pitchFamily="34" charset="0"/>
              </a:rPr>
              <a:t>Obs</a:t>
            </a:r>
            <a:r>
              <a:rPr lang="pt-BR" sz="1000" dirty="0" smtClean="0">
                <a:latin typeface="Arial" pitchFamily="34" charset="0"/>
                <a:cs typeface="Arial" pitchFamily="34" charset="0"/>
              </a:rPr>
              <a:t>: Não contém as declarações fora de prazo. Dados extraídos em 07/10/2016.</a:t>
            </a:r>
          </a:p>
          <a:p>
            <a:r>
              <a:rPr lang="pt-BR" sz="1000" dirty="0" smtClean="0">
                <a:latin typeface="Arial" pitchFamily="34" charset="0"/>
                <a:cs typeface="Arial" pitchFamily="34" charset="0"/>
              </a:rPr>
              <a:t>(*) Dados acumulados em 12 meses</a:t>
            </a:r>
            <a:endParaRPr lang="pt-BR" sz="1000" dirty="0">
              <a:latin typeface="Arial" pitchFamily="34" charset="0"/>
              <a:cs typeface="Arial" pitchFamily="34"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776631"/>
            <a:ext cx="7399601" cy="410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96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pPr marL="0" indent="0" algn="ctr">
              <a:buNone/>
            </a:pPr>
            <a:endParaRPr lang="pt-BR" dirty="0" smtClean="0"/>
          </a:p>
          <a:p>
            <a:pPr marL="0" indent="0" algn="ctr">
              <a:buNone/>
            </a:pPr>
            <a:endParaRPr lang="pt-BR" dirty="0"/>
          </a:p>
          <a:p>
            <a:pPr marL="0" indent="0" algn="ctr">
              <a:buNone/>
            </a:pPr>
            <a:endParaRPr lang="pt-BR" dirty="0" smtClean="0"/>
          </a:p>
          <a:p>
            <a:pPr marL="0" indent="0" algn="ctr">
              <a:buNone/>
            </a:pPr>
            <a:r>
              <a:rPr lang="pt-BR" sz="6600" dirty="0" smtClean="0"/>
              <a:t>Rotatividade</a:t>
            </a:r>
          </a:p>
          <a:p>
            <a:pPr marL="0" indent="0" algn="ctr">
              <a:buNone/>
            </a:pPr>
            <a:r>
              <a:rPr lang="pt-BR" sz="6600" dirty="0" smtClean="0"/>
              <a:t>no </a:t>
            </a:r>
            <a:r>
              <a:rPr lang="pt-BR" sz="6600" dirty="0"/>
              <a:t>mercado de trabalho</a:t>
            </a:r>
          </a:p>
        </p:txBody>
      </p:sp>
    </p:spTree>
    <p:extLst>
      <p:ext uri="{BB962C8B-B14F-4D97-AF65-F5344CB8AC3E}">
        <p14:creationId xmlns:p14="http://schemas.microsoft.com/office/powerpoint/2010/main" val="2651010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32656"/>
            <a:ext cx="7848872" cy="1440160"/>
          </a:xfrm>
        </p:spPr>
        <p:txBody>
          <a:bodyPr>
            <a:noAutofit/>
          </a:bodyPr>
          <a:lstStyle/>
          <a:p>
            <a:r>
              <a:rPr lang="pt-BR" sz="3600" dirty="0" smtClean="0"/>
              <a:t>Rotatividade e flexibilidade no mercado de trabalho</a:t>
            </a:r>
            <a:endParaRPr lang="pt-BR" sz="3600" dirty="0"/>
          </a:p>
        </p:txBody>
      </p:sp>
      <p:sp>
        <p:nvSpPr>
          <p:cNvPr id="3" name="Espaço Reservado para Conteúdo 2"/>
          <p:cNvSpPr>
            <a:spLocks noGrp="1"/>
          </p:cNvSpPr>
          <p:nvPr>
            <p:ph idx="1"/>
          </p:nvPr>
        </p:nvSpPr>
        <p:spPr>
          <a:xfrm>
            <a:off x="683568" y="2060848"/>
            <a:ext cx="7543800" cy="3886200"/>
          </a:xfrm>
        </p:spPr>
        <p:txBody>
          <a:bodyPr>
            <a:normAutofit fontScale="85000" lnSpcReduction="10000"/>
          </a:bodyPr>
          <a:lstStyle/>
          <a:p>
            <a:r>
              <a:rPr lang="pt-BR" dirty="0"/>
              <a:t>Os vínculos </a:t>
            </a:r>
            <a:r>
              <a:rPr lang="pt-BR" b="1" dirty="0"/>
              <a:t>estatutários</a:t>
            </a:r>
            <a:r>
              <a:rPr lang="pt-BR" dirty="0"/>
              <a:t>, que são caracterizados </a:t>
            </a:r>
            <a:r>
              <a:rPr lang="pt-BR" dirty="0" smtClean="0"/>
              <a:t>pela estabilidade </a:t>
            </a:r>
            <a:r>
              <a:rPr lang="pt-BR" dirty="0"/>
              <a:t>no emprego, </a:t>
            </a:r>
            <a:r>
              <a:rPr lang="pt-BR" dirty="0" smtClean="0"/>
              <a:t>existindo restrições </a:t>
            </a:r>
            <a:r>
              <a:rPr lang="pt-BR" dirty="0"/>
              <a:t>ao desligamento imotivado pelo empregador. </a:t>
            </a:r>
            <a:endParaRPr lang="pt-BR" dirty="0" smtClean="0"/>
          </a:p>
          <a:p>
            <a:r>
              <a:rPr lang="pt-BR" dirty="0" smtClean="0"/>
              <a:t>É </a:t>
            </a:r>
            <a:r>
              <a:rPr lang="pt-BR" dirty="0"/>
              <a:t>preciso analisar pormenorizadamente o desempenho do </a:t>
            </a:r>
            <a:r>
              <a:rPr lang="pt-BR" b="1" dirty="0"/>
              <a:t>segmento celetista </a:t>
            </a:r>
            <a:r>
              <a:rPr lang="pt-BR" dirty="0"/>
              <a:t>do mercado de trabalho, que é onde se realiza a movimentação contratual, principalmente através de decisões empresariais privadas, em particular a demissão sem justa causa, sendo que o setor público também se utiliza deste tipo de contratação para parte da sua força de trabalho.</a:t>
            </a:r>
          </a:p>
          <a:p>
            <a:endParaRPr lang="pt-BR" dirty="0"/>
          </a:p>
        </p:txBody>
      </p:sp>
    </p:spTree>
    <p:extLst>
      <p:ext uri="{BB962C8B-B14F-4D97-AF65-F5344CB8AC3E}">
        <p14:creationId xmlns:p14="http://schemas.microsoft.com/office/powerpoint/2010/main" val="2749323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04664"/>
            <a:ext cx="7776864" cy="1008112"/>
          </a:xfrm>
        </p:spPr>
        <p:txBody>
          <a:bodyPr>
            <a:noAutofit/>
          </a:bodyPr>
          <a:lstStyle/>
          <a:p>
            <a:r>
              <a:rPr lang="pt-BR" sz="3200" dirty="0" smtClean="0"/>
              <a:t>Movimentação </a:t>
            </a:r>
            <a:r>
              <a:rPr lang="pt-BR" sz="3200" dirty="0"/>
              <a:t>contratual no </a:t>
            </a:r>
            <a:r>
              <a:rPr lang="pt-BR" sz="3200" dirty="0" smtClean="0"/>
              <a:t>segmento celetista do mercado </a:t>
            </a:r>
            <a:r>
              <a:rPr lang="pt-BR" sz="3200" dirty="0"/>
              <a:t>de </a:t>
            </a:r>
            <a:r>
              <a:rPr lang="pt-BR" sz="3200" dirty="0" smtClean="0"/>
              <a:t>trabalho - 2014</a:t>
            </a:r>
            <a:endParaRPr lang="pt-BR"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467080"/>
              </p:ext>
            </p:extLst>
          </p:nvPr>
        </p:nvGraphicFramePr>
        <p:xfrm>
          <a:off x="209635" y="1628800"/>
          <a:ext cx="871296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0" y="6525344"/>
            <a:ext cx="5760640" cy="430887"/>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p>
          <a:p>
            <a:endParaRPr lang="pt-BR" sz="1100" dirty="0"/>
          </a:p>
        </p:txBody>
      </p:sp>
      <p:sp>
        <p:nvSpPr>
          <p:cNvPr id="7" name="Chave direita 6"/>
          <p:cNvSpPr/>
          <p:nvPr/>
        </p:nvSpPr>
        <p:spPr>
          <a:xfrm rot="5400000">
            <a:off x="4337478" y="4581060"/>
            <a:ext cx="457283" cy="1023019"/>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75372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04664"/>
            <a:ext cx="7848872" cy="1296144"/>
          </a:xfrm>
        </p:spPr>
        <p:txBody>
          <a:bodyPr>
            <a:noAutofit/>
          </a:bodyPr>
          <a:lstStyle/>
          <a:p>
            <a:r>
              <a:rPr lang="pt-BR" sz="3600" dirty="0"/>
              <a:t>Movimentação contratual </a:t>
            </a:r>
            <a:r>
              <a:rPr lang="pt-BR" sz="3600" dirty="0" smtClean="0"/>
              <a:t>no segmento celetista do </a:t>
            </a:r>
            <a:r>
              <a:rPr lang="pt-BR" sz="3600" dirty="0"/>
              <a:t>mercado de </a:t>
            </a:r>
            <a:r>
              <a:rPr lang="pt-BR" sz="3600" dirty="0" smtClean="0"/>
              <a:t>trabalho</a:t>
            </a:r>
            <a:endParaRPr lang="pt-BR"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7839075" cy="40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0" y="6525344"/>
            <a:ext cx="5760640" cy="430887"/>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p>
          <a:p>
            <a:endParaRPr lang="pt-BR" sz="1100" dirty="0"/>
          </a:p>
        </p:txBody>
      </p:sp>
    </p:spTree>
    <p:extLst>
      <p:ext uri="{BB962C8B-B14F-4D97-AF65-F5344CB8AC3E}">
        <p14:creationId xmlns:p14="http://schemas.microsoft.com/office/powerpoint/2010/main" val="349439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764704"/>
            <a:ext cx="8712968" cy="1080120"/>
          </a:xfrm>
        </p:spPr>
        <p:txBody>
          <a:bodyPr>
            <a:noAutofit/>
          </a:bodyPr>
          <a:lstStyle/>
          <a:p>
            <a:r>
              <a:rPr lang="pt-BR" sz="2800" dirty="0"/>
              <a:t>Evolução da movimentação anual dos vínculos celetistas admitidos no ano </a:t>
            </a:r>
            <a:br>
              <a:rPr lang="pt-BR" sz="2800" dirty="0"/>
            </a:br>
            <a:r>
              <a:rPr lang="pt-BR" sz="2800" dirty="0"/>
              <a:t>Brasil - 2002 a </a:t>
            </a:r>
            <a:r>
              <a:rPr lang="pt-BR" sz="2800" dirty="0" smtClean="0"/>
              <a:t>2014 </a:t>
            </a:r>
            <a:r>
              <a:rPr lang="pt-BR" sz="2800" dirty="0"/>
              <a:t>(em milhões de vínculos</a:t>
            </a:r>
            <a:r>
              <a:rPr lang="pt-BR" sz="2800" dirty="0" smtClean="0"/>
              <a:t>)</a:t>
            </a:r>
            <a:endParaRPr lang="pt-BR"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678697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0" y="6525344"/>
            <a:ext cx="5760640" cy="430887"/>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p>
          <a:p>
            <a:endParaRPr lang="pt-BR" sz="1100" dirty="0"/>
          </a:p>
        </p:txBody>
      </p:sp>
    </p:spTree>
    <p:extLst>
      <p:ext uri="{BB962C8B-B14F-4D97-AF65-F5344CB8AC3E}">
        <p14:creationId xmlns:p14="http://schemas.microsoft.com/office/powerpoint/2010/main" val="11106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76672"/>
            <a:ext cx="6781800" cy="1008112"/>
          </a:xfrm>
        </p:spPr>
        <p:txBody>
          <a:bodyPr>
            <a:normAutofit/>
          </a:bodyPr>
          <a:lstStyle/>
          <a:p>
            <a:r>
              <a:rPr lang="pt-BR" sz="3600" dirty="0" smtClean="0"/>
              <a:t>Questões para reflexão</a:t>
            </a:r>
            <a:endParaRPr lang="pt-BR" sz="3600" dirty="0"/>
          </a:p>
        </p:txBody>
      </p:sp>
      <p:sp>
        <p:nvSpPr>
          <p:cNvPr id="3" name="Espaço Reservado para Conteúdo 2"/>
          <p:cNvSpPr>
            <a:spLocks noGrp="1"/>
          </p:cNvSpPr>
          <p:nvPr>
            <p:ph idx="1"/>
          </p:nvPr>
        </p:nvSpPr>
        <p:spPr>
          <a:xfrm>
            <a:off x="683568" y="1916832"/>
            <a:ext cx="7543800" cy="3886200"/>
          </a:xfrm>
        </p:spPr>
        <p:txBody>
          <a:bodyPr>
            <a:normAutofit fontScale="85000" lnSpcReduction="20000"/>
          </a:bodyPr>
          <a:lstStyle/>
          <a:p>
            <a:r>
              <a:rPr lang="pt-BR" dirty="0"/>
              <a:t>Qual o significado e o sentido desse fenômeno para a atividade econômica, para as relações sociais e para relações de trabalho em nosso país? </a:t>
            </a:r>
          </a:p>
          <a:p>
            <a:endParaRPr lang="pt-BR" dirty="0"/>
          </a:p>
          <a:p>
            <a:r>
              <a:rPr lang="pt-BR" dirty="0"/>
              <a:t>Qual é o impacto  sobre os fundos públicos de proteção social? </a:t>
            </a:r>
          </a:p>
          <a:p>
            <a:endParaRPr lang="pt-BR" dirty="0"/>
          </a:p>
          <a:p>
            <a:r>
              <a:rPr lang="pt-BR" dirty="0"/>
              <a:t>O que ganham ou perdem as empresas, o setor público, os trabalhadores e a sociedade com a rotatividade?</a:t>
            </a:r>
          </a:p>
          <a:p>
            <a:endParaRPr lang="pt-BR" dirty="0"/>
          </a:p>
        </p:txBody>
      </p:sp>
    </p:spTree>
    <p:extLst>
      <p:ext uri="{BB962C8B-B14F-4D97-AF65-F5344CB8AC3E}">
        <p14:creationId xmlns:p14="http://schemas.microsoft.com/office/powerpoint/2010/main" val="2583746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pt-BR" sz="4800" dirty="0" smtClean="0"/>
              <a:t>Entendendo os números da rotatividade</a:t>
            </a:r>
            <a:endParaRPr lang="pt-BR" sz="4800" dirty="0"/>
          </a:p>
        </p:txBody>
      </p:sp>
      <p:sp>
        <p:nvSpPr>
          <p:cNvPr id="3" name="Espaço Reservado para Texto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031674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2186" y="404664"/>
            <a:ext cx="8182302" cy="1600200"/>
          </a:xfrm>
        </p:spPr>
        <p:txBody>
          <a:bodyPr>
            <a:noAutofit/>
          </a:bodyPr>
          <a:lstStyle/>
          <a:p>
            <a:r>
              <a:rPr lang="pt-BR" sz="3200" dirty="0"/>
              <a:t>Taxas de rotatividade no segmento celetista do mercado de trabalho</a:t>
            </a:r>
            <a:r>
              <a:rPr lang="pt-BR" sz="3200" dirty="0" smtClean="0"/>
              <a:t/>
            </a:r>
            <a:br>
              <a:rPr lang="pt-BR" sz="3200" dirty="0" smtClean="0"/>
            </a:br>
            <a:r>
              <a:rPr lang="pt-BR" sz="3200" dirty="0" smtClean="0"/>
              <a:t>Brasil, 2003 – 2014 (em %)</a:t>
            </a:r>
            <a:endParaRPr lang="pt-BR" sz="3200"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7908034" cy="401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4878" y="6201726"/>
            <a:ext cx="8316416" cy="600164"/>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p>
          <a:p>
            <a:r>
              <a:rPr lang="pt-BR" sz="1100" dirty="0"/>
              <a:t>Nota: (1) Considera todos os motivos de desligamentos. (2) Exclui os desligamentos por falecimento, aposentadoria, transferência e demissão a pedido do trabalhador</a:t>
            </a:r>
            <a:r>
              <a:rPr lang="pt-BR" sz="1100" dirty="0" smtClean="0"/>
              <a:t>.</a:t>
            </a:r>
            <a:endParaRPr lang="pt-BR" sz="1100" dirty="0"/>
          </a:p>
        </p:txBody>
      </p:sp>
    </p:spTree>
    <p:extLst>
      <p:ext uri="{BB962C8B-B14F-4D97-AF65-F5344CB8AC3E}">
        <p14:creationId xmlns:p14="http://schemas.microsoft.com/office/powerpoint/2010/main" val="423334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548680"/>
            <a:ext cx="8208912" cy="1152128"/>
          </a:xfrm>
        </p:spPr>
        <p:txBody>
          <a:bodyPr>
            <a:noAutofit/>
          </a:bodyPr>
          <a:lstStyle/>
          <a:p>
            <a:r>
              <a:rPr lang="pt-BR" sz="2800" dirty="0"/>
              <a:t>Distribuição dos desligamentos </a:t>
            </a:r>
            <a:r>
              <a:rPr lang="pt-BR" sz="2800" dirty="0" smtClean="0"/>
              <a:t>de vínculos celetistas </a:t>
            </a:r>
            <a:r>
              <a:rPr lang="pt-BR" sz="2800" dirty="0"/>
              <a:t>no ano por causas </a:t>
            </a:r>
            <a:br>
              <a:rPr lang="pt-BR" sz="2800" dirty="0"/>
            </a:br>
            <a:r>
              <a:rPr lang="pt-BR" sz="2800" dirty="0"/>
              <a:t>Brasil - 2002 a </a:t>
            </a:r>
            <a:r>
              <a:rPr lang="pt-BR" sz="2800" dirty="0" smtClean="0"/>
              <a:t>2014 </a:t>
            </a:r>
            <a:r>
              <a:rPr lang="pt-BR" sz="2800" dirty="0"/>
              <a:t>(em </a:t>
            </a:r>
            <a:r>
              <a:rPr lang="pt-BR" sz="2800" dirty="0" smtClean="0"/>
              <a:t>%)</a:t>
            </a:r>
            <a:endParaRPr lang="pt-BR" sz="2800"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559" y="1772816"/>
            <a:ext cx="821395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20034" y="5445224"/>
            <a:ext cx="9144000" cy="900246"/>
          </a:xfrm>
          <a:prstGeom prst="rect">
            <a:avLst/>
          </a:prstGeom>
          <a:noFill/>
        </p:spPr>
        <p:txBody>
          <a:bodyPr wrap="square" rtlCol="0">
            <a:spAutoFit/>
          </a:bodyPr>
          <a:lstStyle/>
          <a:p>
            <a:r>
              <a:rPr lang="pt-BR" sz="1050" dirty="0"/>
              <a:t>Fonte: </a:t>
            </a:r>
            <a:r>
              <a:rPr lang="pt-BR" sz="1050" dirty="0" err="1" smtClean="0"/>
              <a:t>Rais</a:t>
            </a:r>
            <a:r>
              <a:rPr lang="pt-BR" sz="1050" dirty="0" smtClean="0"/>
              <a:t> (</a:t>
            </a:r>
            <a:r>
              <a:rPr lang="pt-BR" sz="1050" dirty="0" err="1" smtClean="0"/>
              <a:t>MTb</a:t>
            </a:r>
            <a:r>
              <a:rPr lang="pt-BR" sz="1050" dirty="0" smtClean="0"/>
              <a:t>).  Elaboração</a:t>
            </a:r>
            <a:r>
              <a:rPr lang="pt-BR" sz="1050" dirty="0"/>
              <a:t>: DIEESE</a:t>
            </a:r>
          </a:p>
          <a:p>
            <a:r>
              <a:rPr lang="pt-BR" sz="1050" dirty="0"/>
              <a:t>Nota: (1) Na categoria “Outros” estão inclusos os desligamentos por Rescisão de contrato de trabalho por justa causa e iniciativa do empregador ou demissão de servidor, Rescisão com justa causa por iniciativa do empregado (rescisão indireta), Posse em outro cargo </a:t>
            </a:r>
            <a:r>
              <a:rPr lang="pt-BR" sz="1050" dirty="0" err="1"/>
              <a:t>inacumulável</a:t>
            </a:r>
            <a:r>
              <a:rPr lang="pt-BR" sz="1050" dirty="0"/>
              <a:t> (específico para servidor público), Readaptação (específico para servidor público), Cessão, Redistribuição (específico para servidor público), Mudança de regime trabalhista e Reforma de militar para a reserva remunerada</a:t>
            </a:r>
            <a:r>
              <a:rPr lang="pt-BR" sz="1050" dirty="0" smtClean="0"/>
              <a:t>.</a:t>
            </a:r>
            <a:endParaRPr lang="pt-BR" sz="1050" dirty="0"/>
          </a:p>
        </p:txBody>
      </p:sp>
    </p:spTree>
    <p:extLst>
      <p:ext uri="{BB962C8B-B14F-4D97-AF65-F5344CB8AC3E}">
        <p14:creationId xmlns:p14="http://schemas.microsoft.com/office/powerpoint/2010/main" val="123434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11560" y="188640"/>
            <a:ext cx="7560840" cy="707886"/>
          </a:xfrm>
          <a:prstGeom prst="rect">
            <a:avLst/>
          </a:prstGeom>
          <a:noFill/>
        </p:spPr>
        <p:txBody>
          <a:bodyPr wrap="square" rtlCol="0">
            <a:spAutoFit/>
          </a:bodyPr>
          <a:lstStyle/>
          <a:p>
            <a:pPr algn="ctr"/>
            <a:r>
              <a:rPr lang="pt-BR" sz="2000" b="1" dirty="0">
                <a:latin typeface="Gadugi" panose="020B0502040204020203" pitchFamily="34" charset="0"/>
              </a:rPr>
              <a:t>Taxa de Participação e Taxa de Desocupação </a:t>
            </a:r>
          </a:p>
          <a:p>
            <a:pPr algn="ctr"/>
            <a:r>
              <a:rPr lang="pt-BR" sz="2000" b="1" dirty="0">
                <a:latin typeface="Gadugi" panose="020B0502040204020203" pitchFamily="34" charset="0"/>
              </a:rPr>
              <a:t> Brasil  – Trimestres Móveis (jan./2014 a ago./2016)  </a:t>
            </a:r>
          </a:p>
        </p:txBody>
      </p:sp>
      <p:sp>
        <p:nvSpPr>
          <p:cNvPr id="5" name="CaixaDeTexto 4"/>
          <p:cNvSpPr txBox="1"/>
          <p:nvPr/>
        </p:nvSpPr>
        <p:spPr>
          <a:xfrm>
            <a:off x="8172400" y="496417"/>
            <a:ext cx="648072" cy="369332"/>
          </a:xfrm>
          <a:prstGeom prst="rect">
            <a:avLst/>
          </a:prstGeom>
          <a:noFill/>
        </p:spPr>
        <p:txBody>
          <a:bodyPr wrap="square" rtlCol="0">
            <a:spAutoFit/>
          </a:bodyPr>
          <a:lstStyle/>
          <a:p>
            <a:r>
              <a:rPr lang="pt-BR" dirty="0"/>
              <a:t>%</a:t>
            </a:r>
          </a:p>
        </p:txBody>
      </p:sp>
      <p:sp>
        <p:nvSpPr>
          <p:cNvPr id="7" name="CaixaDeTexto 6"/>
          <p:cNvSpPr txBox="1"/>
          <p:nvPr/>
        </p:nvSpPr>
        <p:spPr>
          <a:xfrm>
            <a:off x="611560" y="6397424"/>
            <a:ext cx="7867146" cy="400110"/>
          </a:xfrm>
          <a:prstGeom prst="rect">
            <a:avLst/>
          </a:prstGeom>
          <a:noFill/>
        </p:spPr>
        <p:txBody>
          <a:bodyPr wrap="square" rtlCol="0">
            <a:spAutoFit/>
          </a:bodyPr>
          <a:lstStyle/>
          <a:p>
            <a:r>
              <a:rPr lang="pt-BR" sz="2000" dirty="0"/>
              <a:t>Fonte – Pnad Continua/IBGE</a:t>
            </a:r>
          </a:p>
        </p:txBody>
      </p:sp>
      <p:pic>
        <p:nvPicPr>
          <p:cNvPr id="9" name="Imagem 8"/>
          <p:cNvPicPr>
            <a:picLocks noChangeAspect="1"/>
          </p:cNvPicPr>
          <p:nvPr/>
        </p:nvPicPr>
        <p:blipFill>
          <a:blip r:embed="rId2"/>
          <a:stretch>
            <a:fillRect/>
          </a:stretch>
        </p:blipFill>
        <p:spPr>
          <a:xfrm>
            <a:off x="323439" y="896526"/>
            <a:ext cx="8485364" cy="5290776"/>
          </a:xfrm>
          <a:prstGeom prst="rect">
            <a:avLst/>
          </a:prstGeom>
        </p:spPr>
      </p:pic>
      <p:sp>
        <p:nvSpPr>
          <p:cNvPr id="10" name="CaixaDeTexto 9"/>
          <p:cNvSpPr txBox="1"/>
          <p:nvPr/>
        </p:nvSpPr>
        <p:spPr>
          <a:xfrm>
            <a:off x="2483768" y="3356992"/>
            <a:ext cx="3816424" cy="1200329"/>
          </a:xfrm>
          <a:prstGeom prst="rect">
            <a:avLst/>
          </a:prstGeom>
          <a:noFill/>
        </p:spPr>
        <p:txBody>
          <a:bodyPr wrap="square" rtlCol="0">
            <a:spAutoFit/>
          </a:bodyPr>
          <a:lstStyle/>
          <a:p>
            <a:pPr algn="ctr"/>
            <a:r>
              <a:rPr lang="pt-BR" dirty="0"/>
              <a:t>O desemprego nacional segue em ascensão ao longo do 2º semestre. Embora em marcha menos intensa à  observada no 1º semestre.</a:t>
            </a:r>
          </a:p>
        </p:txBody>
      </p:sp>
    </p:spTree>
    <p:extLst>
      <p:ext uri="{BB962C8B-B14F-4D97-AF65-F5344CB8AC3E}">
        <p14:creationId xmlns:p14="http://schemas.microsoft.com/office/powerpoint/2010/main" val="1384995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9" y="476672"/>
            <a:ext cx="8639580" cy="1152128"/>
          </a:xfrm>
        </p:spPr>
        <p:txBody>
          <a:bodyPr>
            <a:noAutofit/>
          </a:bodyPr>
          <a:lstStyle/>
          <a:p>
            <a:r>
              <a:rPr lang="pt-BR" sz="2800" dirty="0"/>
              <a:t>Tempo médio de emprego dos assalariados </a:t>
            </a:r>
            <a:r>
              <a:rPr lang="pt-BR" sz="2800" dirty="0" smtClean="0"/>
              <a:t>formais</a:t>
            </a:r>
            <a:br>
              <a:rPr lang="pt-BR" sz="2800" dirty="0" smtClean="0"/>
            </a:br>
            <a:r>
              <a:rPr lang="pt-BR" sz="2800" dirty="0" smtClean="0"/>
              <a:t>Países selecionados, 2014 (em anos)</a:t>
            </a:r>
            <a:endParaRPr lang="pt-BR"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668" y="1700808"/>
            <a:ext cx="8603511"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78133" y="6261810"/>
            <a:ext cx="8784976" cy="600164"/>
          </a:xfrm>
          <a:prstGeom prst="rect">
            <a:avLst/>
          </a:prstGeom>
          <a:noFill/>
        </p:spPr>
        <p:txBody>
          <a:bodyPr wrap="square" rtlCol="0">
            <a:spAutoFit/>
          </a:bodyPr>
          <a:lstStyle/>
          <a:p>
            <a:r>
              <a:rPr lang="en-US" sz="1100" dirty="0" err="1"/>
              <a:t>Fonte</a:t>
            </a:r>
            <a:r>
              <a:rPr lang="en-US" sz="1100" dirty="0"/>
              <a:t>: OCDE Stats, </a:t>
            </a:r>
            <a:r>
              <a:rPr lang="en-US" sz="1100" dirty="0" err="1"/>
              <a:t>Rais</a:t>
            </a:r>
            <a:r>
              <a:rPr lang="en-US" sz="1100" dirty="0"/>
              <a:t> – </a:t>
            </a:r>
            <a:r>
              <a:rPr lang="en-US" sz="1100" dirty="0" err="1" smtClean="0"/>
              <a:t>MTb</a:t>
            </a:r>
            <a:r>
              <a:rPr lang="en-US" sz="1100" dirty="0" smtClean="0"/>
              <a:t>, </a:t>
            </a:r>
            <a:r>
              <a:rPr lang="en-US" sz="1100" dirty="0"/>
              <a:t>Bureau of Labor </a:t>
            </a:r>
            <a:r>
              <a:rPr lang="en-US" sz="1100" dirty="0" smtClean="0"/>
              <a:t>Statistics</a:t>
            </a:r>
          </a:p>
          <a:p>
            <a:r>
              <a:rPr lang="pt-BR" sz="1100" dirty="0"/>
              <a:t>Nota: (1) Os dados do Brasil referem-se a todos os vínculos ativos (estatutários e celetistas) da </a:t>
            </a:r>
            <a:r>
              <a:rPr lang="pt-BR" sz="1100" dirty="0" err="1"/>
              <a:t>Rais</a:t>
            </a:r>
            <a:r>
              <a:rPr lang="pt-BR" sz="1100" dirty="0"/>
              <a:t>. (2) Os dados dos EUA é o tempo mediano, não médio.</a:t>
            </a:r>
          </a:p>
        </p:txBody>
      </p:sp>
    </p:spTree>
    <p:extLst>
      <p:ext uri="{BB962C8B-B14F-4D97-AF65-F5344CB8AC3E}">
        <p14:creationId xmlns:p14="http://schemas.microsoft.com/office/powerpoint/2010/main" val="2119554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BR" dirty="0" smtClean="0"/>
              <a:t>Por setores de atividade econômica</a:t>
            </a:r>
            <a:endParaRPr lang="pt-BR" sz="2800" dirty="0"/>
          </a:p>
        </p:txBody>
      </p:sp>
      <p:sp>
        <p:nvSpPr>
          <p:cNvPr id="3" name="Espaço Reservado para Texto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431618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32656"/>
            <a:ext cx="8254310" cy="1440160"/>
          </a:xfrm>
        </p:spPr>
        <p:txBody>
          <a:bodyPr>
            <a:noAutofit/>
          </a:bodyPr>
          <a:lstStyle/>
          <a:p>
            <a:r>
              <a:rPr lang="pt-BR" sz="2800" dirty="0"/>
              <a:t>Taxa de rotatividade descontada¹ dos </a:t>
            </a:r>
            <a:r>
              <a:rPr lang="pt-BR" sz="2800" dirty="0" smtClean="0"/>
              <a:t>vínculos celetistas </a:t>
            </a:r>
            <a:r>
              <a:rPr lang="pt-BR" sz="2800" dirty="0"/>
              <a:t>segundo setor de atividade econômica </a:t>
            </a:r>
            <a:br>
              <a:rPr lang="pt-BR" sz="2800" dirty="0"/>
            </a:br>
            <a:r>
              <a:rPr lang="pt-BR" sz="2800" dirty="0"/>
              <a:t>Brasil, 2003 a </a:t>
            </a:r>
            <a:r>
              <a:rPr lang="pt-BR" sz="2800" dirty="0" smtClean="0"/>
              <a:t>2014 </a:t>
            </a:r>
            <a:r>
              <a:rPr lang="pt-BR" sz="2800" dirty="0"/>
              <a:t>(em </a:t>
            </a:r>
            <a:r>
              <a:rPr lang="pt-BR" sz="2800" dirty="0" smtClean="0"/>
              <a:t>%)</a:t>
            </a:r>
            <a:endParaRPr lang="pt-BR" sz="2800"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11925"/>
            <a:ext cx="7964726" cy="460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0" y="6414828"/>
            <a:ext cx="8316416" cy="430887"/>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p>
          <a:p>
            <a:r>
              <a:rPr lang="pt-BR" sz="1100" dirty="0"/>
              <a:t>Nota: (1) </a:t>
            </a:r>
            <a:r>
              <a:rPr lang="pt-BR" sz="1100" dirty="0" smtClean="0"/>
              <a:t>Exclui </a:t>
            </a:r>
            <a:r>
              <a:rPr lang="pt-BR" sz="1100" dirty="0"/>
              <a:t>os desligamentos por falecimento, aposentadoria, transferência e demissão a pedido do trabalhador</a:t>
            </a:r>
            <a:r>
              <a:rPr lang="pt-BR" sz="1100" dirty="0" smtClean="0"/>
              <a:t>.</a:t>
            </a:r>
            <a:endParaRPr lang="pt-BR" sz="1100" dirty="0"/>
          </a:p>
        </p:txBody>
      </p:sp>
    </p:spTree>
    <p:extLst>
      <p:ext uri="{BB962C8B-B14F-4D97-AF65-F5344CB8AC3E}">
        <p14:creationId xmlns:p14="http://schemas.microsoft.com/office/powerpoint/2010/main" val="185713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BR" dirty="0" smtClean="0"/>
              <a:t>Segundo atributos pessoais e escolaridade</a:t>
            </a:r>
            <a:endParaRPr lang="pt-BR" sz="2800" dirty="0"/>
          </a:p>
        </p:txBody>
      </p:sp>
      <p:sp>
        <p:nvSpPr>
          <p:cNvPr id="3" name="Espaço Reservado para Texto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653122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2186" y="404664"/>
            <a:ext cx="7894270" cy="1600200"/>
          </a:xfrm>
        </p:spPr>
        <p:txBody>
          <a:bodyPr>
            <a:noAutofit/>
          </a:bodyPr>
          <a:lstStyle/>
          <a:p>
            <a:r>
              <a:rPr lang="pt-BR" sz="3200" dirty="0"/>
              <a:t>Taxa de rotatividade descontada¹ dos vínculos celetistas segundo sexo </a:t>
            </a:r>
            <a:br>
              <a:rPr lang="pt-BR" sz="3200" dirty="0"/>
            </a:br>
            <a:r>
              <a:rPr lang="pt-BR" sz="3200" dirty="0"/>
              <a:t>Brasil, 2003 a </a:t>
            </a:r>
            <a:r>
              <a:rPr lang="pt-BR" sz="3200" dirty="0" smtClean="0"/>
              <a:t>2014 </a:t>
            </a:r>
            <a:r>
              <a:rPr lang="pt-BR" sz="3200" dirty="0"/>
              <a:t>(em </a:t>
            </a:r>
            <a:r>
              <a:rPr lang="pt-BR" sz="3200" dirty="0" smtClean="0"/>
              <a:t>%)</a:t>
            </a:r>
            <a:endParaRPr lang="pt-BR" sz="3200"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6696743" cy="3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14878" y="6309320"/>
            <a:ext cx="8316416" cy="769441"/>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p>
          <a:p>
            <a:r>
              <a:rPr lang="pt-BR" sz="1100" dirty="0"/>
              <a:t>Nota: (1) </a:t>
            </a:r>
            <a:r>
              <a:rPr lang="pt-BR" sz="1100" dirty="0" smtClean="0"/>
              <a:t>Exclui </a:t>
            </a:r>
            <a:r>
              <a:rPr lang="pt-BR" sz="1100" dirty="0"/>
              <a:t>os desligamentos por falecimento, aposentadoria, transferência e demissão a pedido do trabalhador.</a:t>
            </a:r>
          </a:p>
          <a:p>
            <a:endParaRPr lang="pt-BR" sz="1100" dirty="0"/>
          </a:p>
          <a:p>
            <a:endParaRPr lang="pt-BR" sz="1100" dirty="0"/>
          </a:p>
        </p:txBody>
      </p:sp>
    </p:spTree>
    <p:extLst>
      <p:ext uri="{BB962C8B-B14F-4D97-AF65-F5344CB8AC3E}">
        <p14:creationId xmlns:p14="http://schemas.microsoft.com/office/powerpoint/2010/main" val="2121537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2186" y="332656"/>
            <a:ext cx="7966278" cy="1600200"/>
          </a:xfrm>
        </p:spPr>
        <p:txBody>
          <a:bodyPr>
            <a:noAutofit/>
          </a:bodyPr>
          <a:lstStyle/>
          <a:p>
            <a:r>
              <a:rPr lang="pt-BR" sz="3200" dirty="0"/>
              <a:t>Taxa de rotatividade descontada¹ dos </a:t>
            </a:r>
            <a:r>
              <a:rPr lang="pt-BR" sz="3200" dirty="0" smtClean="0"/>
              <a:t>vínculos celetistas </a:t>
            </a:r>
            <a:r>
              <a:rPr lang="pt-BR" sz="3200" dirty="0"/>
              <a:t>segundo faixa etária </a:t>
            </a:r>
            <a:br>
              <a:rPr lang="pt-BR" sz="3200" dirty="0"/>
            </a:br>
            <a:r>
              <a:rPr lang="pt-BR" sz="3200" dirty="0"/>
              <a:t>Brasil, 2003 a </a:t>
            </a:r>
            <a:r>
              <a:rPr lang="pt-BR" sz="3200" dirty="0" smtClean="0"/>
              <a:t>2014 </a:t>
            </a:r>
            <a:r>
              <a:rPr lang="pt-BR" sz="3200" dirty="0"/>
              <a:t>(em </a:t>
            </a:r>
            <a:r>
              <a:rPr lang="pt-BR" sz="3200" dirty="0" smtClean="0"/>
              <a:t>%)</a:t>
            </a:r>
            <a:endParaRPr lang="pt-BR" sz="3200"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6984776" cy="408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4878" y="6309320"/>
            <a:ext cx="8316416" cy="769441"/>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p>
          <a:p>
            <a:r>
              <a:rPr lang="pt-BR" sz="1100" dirty="0"/>
              <a:t>Nota: (1) </a:t>
            </a:r>
            <a:r>
              <a:rPr lang="pt-BR" sz="1100" dirty="0" smtClean="0"/>
              <a:t>Exclui </a:t>
            </a:r>
            <a:r>
              <a:rPr lang="pt-BR" sz="1100" dirty="0"/>
              <a:t>os desligamentos por falecimento, aposentadoria, transferência e demissão a pedido do trabalhador.</a:t>
            </a:r>
          </a:p>
          <a:p>
            <a:endParaRPr lang="pt-BR" sz="1100" dirty="0"/>
          </a:p>
          <a:p>
            <a:endParaRPr lang="pt-BR" sz="1100" dirty="0"/>
          </a:p>
        </p:txBody>
      </p:sp>
    </p:spTree>
    <p:extLst>
      <p:ext uri="{BB962C8B-B14F-4D97-AF65-F5344CB8AC3E}">
        <p14:creationId xmlns:p14="http://schemas.microsoft.com/office/powerpoint/2010/main" val="173297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2186" y="404664"/>
            <a:ext cx="7966278" cy="1600200"/>
          </a:xfrm>
        </p:spPr>
        <p:txBody>
          <a:bodyPr>
            <a:noAutofit/>
          </a:bodyPr>
          <a:lstStyle/>
          <a:p>
            <a:r>
              <a:rPr lang="pt-BR" sz="3200" dirty="0"/>
              <a:t>Taxa de rotatividade descontada¹ dos </a:t>
            </a:r>
            <a:r>
              <a:rPr lang="pt-BR" sz="3200" dirty="0" smtClean="0"/>
              <a:t>vinculos celetistas </a:t>
            </a:r>
            <a:r>
              <a:rPr lang="pt-BR" sz="3200" dirty="0"/>
              <a:t>segundo escolaridade </a:t>
            </a:r>
            <a:br>
              <a:rPr lang="pt-BR" sz="3200" dirty="0"/>
            </a:br>
            <a:r>
              <a:rPr lang="pt-BR" sz="3200" dirty="0"/>
              <a:t>Brasil, 2003 a </a:t>
            </a:r>
            <a:r>
              <a:rPr lang="pt-BR" sz="3200" dirty="0" smtClean="0"/>
              <a:t>2014 </a:t>
            </a:r>
            <a:r>
              <a:rPr lang="pt-BR" sz="3200" dirty="0"/>
              <a:t>(em </a:t>
            </a:r>
            <a:r>
              <a:rPr lang="pt-BR" sz="3200" dirty="0" smtClean="0"/>
              <a:t>%)</a:t>
            </a:r>
            <a:endParaRPr lang="pt-BR" sz="3200"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9957" y="1916832"/>
            <a:ext cx="7272808" cy="423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4878" y="6309320"/>
            <a:ext cx="8316416" cy="769441"/>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p>
          <a:p>
            <a:r>
              <a:rPr lang="pt-BR" sz="1100" dirty="0"/>
              <a:t>Nota: (1) </a:t>
            </a:r>
            <a:r>
              <a:rPr lang="pt-BR" sz="1100" dirty="0" smtClean="0"/>
              <a:t>Exclui </a:t>
            </a:r>
            <a:r>
              <a:rPr lang="pt-BR" sz="1100" dirty="0"/>
              <a:t>os desligamentos por falecimento, aposentadoria, transferência e demissão a pedido do trabalhador.</a:t>
            </a:r>
          </a:p>
          <a:p>
            <a:endParaRPr lang="pt-BR" sz="1100" dirty="0"/>
          </a:p>
          <a:p>
            <a:endParaRPr lang="pt-BR" sz="1100" dirty="0"/>
          </a:p>
        </p:txBody>
      </p:sp>
    </p:spTree>
    <p:extLst>
      <p:ext uri="{BB962C8B-B14F-4D97-AF65-F5344CB8AC3E}">
        <p14:creationId xmlns:p14="http://schemas.microsoft.com/office/powerpoint/2010/main" val="2739326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BR" dirty="0" smtClean="0"/>
              <a:t>Por famílias ocupacionais </a:t>
            </a:r>
            <a:r>
              <a:rPr lang="pt-BR" sz="3600" dirty="0" smtClean="0"/>
              <a:t>(2013)</a:t>
            </a:r>
            <a:endParaRPr lang="pt-BR" sz="2800" dirty="0"/>
          </a:p>
        </p:txBody>
      </p:sp>
      <p:sp>
        <p:nvSpPr>
          <p:cNvPr id="3" name="Espaço Reservado para Texto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68187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620688"/>
            <a:ext cx="7416824" cy="1143000"/>
          </a:xfrm>
        </p:spPr>
        <p:txBody>
          <a:bodyPr>
            <a:noAutofit/>
          </a:bodyPr>
          <a:lstStyle/>
          <a:p>
            <a:r>
              <a:rPr lang="pt-BR" sz="2800" dirty="0" smtClean="0"/>
              <a:t>Famílias </a:t>
            </a:r>
            <a:r>
              <a:rPr lang="pt-BR" sz="2800" dirty="0"/>
              <a:t>ocupacionais com maior número de desligamentos celetistas </a:t>
            </a:r>
            <a:r>
              <a:rPr lang="pt-BR" sz="2800" dirty="0" smtClean="0"/>
              <a:t/>
            </a:r>
            <a:br>
              <a:rPr lang="pt-BR" sz="2800" dirty="0" smtClean="0"/>
            </a:br>
            <a:r>
              <a:rPr lang="pt-BR" sz="2800" dirty="0" smtClean="0"/>
              <a:t>Brasil</a:t>
            </a:r>
            <a:r>
              <a:rPr lang="pt-BR" sz="2800" dirty="0"/>
              <a:t>, </a:t>
            </a:r>
            <a:r>
              <a:rPr lang="pt-BR" sz="2800" dirty="0" smtClean="0"/>
              <a:t>2014</a:t>
            </a:r>
            <a:endParaRPr lang="pt-BR"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50999"/>
            <a:ext cx="8424936" cy="4646353"/>
          </a:xfrm>
          <a:prstGeom prst="rect">
            <a:avLst/>
          </a:prstGeom>
          <a:solidFill>
            <a:schemeClr val="bg1"/>
          </a:solidFill>
          <a:ln>
            <a:noFill/>
          </a:ln>
          <a:effectLst/>
        </p:spPr>
      </p:pic>
      <p:sp>
        <p:nvSpPr>
          <p:cNvPr id="4" name="CaixaDeTexto 3"/>
          <p:cNvSpPr txBox="1"/>
          <p:nvPr/>
        </p:nvSpPr>
        <p:spPr>
          <a:xfrm>
            <a:off x="251520" y="6597352"/>
            <a:ext cx="2616550" cy="461665"/>
          </a:xfrm>
          <a:prstGeom prst="rect">
            <a:avLst/>
          </a:prstGeom>
          <a:noFill/>
        </p:spPr>
        <p:txBody>
          <a:bodyPr wrap="none" rtlCol="0">
            <a:spAutoFit/>
          </a:bodyPr>
          <a:lstStyle/>
          <a:p>
            <a:r>
              <a:rPr lang="pt-BR" sz="1200" dirty="0"/>
              <a:t>Fonte: </a:t>
            </a:r>
            <a:r>
              <a:rPr lang="pt-BR" sz="1200" dirty="0" err="1" smtClean="0"/>
              <a:t>Rais</a:t>
            </a:r>
            <a:r>
              <a:rPr lang="pt-BR" sz="1200" dirty="0" smtClean="0"/>
              <a:t> (</a:t>
            </a:r>
            <a:r>
              <a:rPr lang="pt-BR" sz="1200" dirty="0" err="1" smtClean="0"/>
              <a:t>MTb</a:t>
            </a:r>
            <a:r>
              <a:rPr lang="pt-BR" sz="1200" dirty="0" smtClean="0"/>
              <a:t>). </a:t>
            </a:r>
            <a:r>
              <a:rPr lang="pt-BR" sz="1200" dirty="0"/>
              <a:t>Elaboração: DIEESE.</a:t>
            </a:r>
          </a:p>
          <a:p>
            <a:endParaRPr lang="pt-BR" sz="1200" dirty="0"/>
          </a:p>
        </p:txBody>
      </p:sp>
    </p:spTree>
    <p:extLst>
      <p:ext uri="{BB962C8B-B14F-4D97-AF65-F5344CB8AC3E}">
        <p14:creationId xmlns:p14="http://schemas.microsoft.com/office/powerpoint/2010/main" val="656215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2186" y="404664"/>
            <a:ext cx="7750254" cy="1440160"/>
          </a:xfrm>
        </p:spPr>
        <p:txBody>
          <a:bodyPr>
            <a:noAutofit/>
          </a:bodyPr>
          <a:lstStyle/>
          <a:p>
            <a:r>
              <a:rPr lang="pt-BR" sz="2800" dirty="0"/>
              <a:t>Taxas de rotatividade global e descontada¹ no </a:t>
            </a:r>
            <a:r>
              <a:rPr lang="pt-BR" sz="2800" dirty="0" smtClean="0"/>
              <a:t>segmento celetista do mercado de trabalho</a:t>
            </a:r>
            <a:r>
              <a:rPr lang="pt-BR" sz="2800" dirty="0"/>
              <a:t/>
            </a:r>
            <a:br>
              <a:rPr lang="pt-BR" sz="2800" dirty="0"/>
            </a:br>
            <a:r>
              <a:rPr lang="pt-BR" sz="2800" dirty="0"/>
              <a:t>Brasil, </a:t>
            </a:r>
            <a:r>
              <a:rPr lang="pt-BR" sz="2800" dirty="0" smtClean="0"/>
              <a:t>2014 (em %)</a:t>
            </a:r>
            <a:endParaRPr lang="pt-BR"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69484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4878" y="6309320"/>
            <a:ext cx="8316416" cy="769441"/>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p>
          <a:p>
            <a:r>
              <a:rPr lang="pt-BR" sz="1100" dirty="0"/>
              <a:t>Nota: (1) </a:t>
            </a:r>
            <a:r>
              <a:rPr lang="pt-BR" sz="1100" dirty="0" smtClean="0"/>
              <a:t>Exclui </a:t>
            </a:r>
            <a:r>
              <a:rPr lang="pt-BR" sz="1100" dirty="0"/>
              <a:t>os desligamentos por falecimento, aposentadoria, transferência e demissão a pedido do trabalhador.</a:t>
            </a:r>
          </a:p>
          <a:p>
            <a:endParaRPr lang="pt-BR" sz="1100" dirty="0"/>
          </a:p>
          <a:p>
            <a:endParaRPr lang="pt-BR" sz="1100" dirty="0"/>
          </a:p>
        </p:txBody>
      </p:sp>
    </p:spTree>
    <p:extLst>
      <p:ext uri="{BB962C8B-B14F-4D97-AF65-F5344CB8AC3E}">
        <p14:creationId xmlns:p14="http://schemas.microsoft.com/office/powerpoint/2010/main" val="126879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88640"/>
            <a:ext cx="8892480" cy="707886"/>
          </a:xfrm>
          <a:prstGeom prst="rect">
            <a:avLst/>
          </a:prstGeom>
          <a:noFill/>
        </p:spPr>
        <p:txBody>
          <a:bodyPr wrap="square" rtlCol="0">
            <a:spAutoFit/>
          </a:bodyPr>
          <a:lstStyle/>
          <a:p>
            <a:pPr algn="ctr"/>
            <a:r>
              <a:rPr lang="pt-BR" sz="2000" b="1" dirty="0" smtClean="0">
                <a:latin typeface="Gadugi" panose="020B0502040204020203" pitchFamily="34" charset="0"/>
              </a:rPr>
              <a:t>Proporção da população ocupada na População em Idade Ativa </a:t>
            </a:r>
            <a:endParaRPr lang="pt-BR" sz="2000" b="1" dirty="0">
              <a:latin typeface="Gadugi" panose="020B0502040204020203" pitchFamily="34" charset="0"/>
            </a:endParaRPr>
          </a:p>
          <a:p>
            <a:pPr algn="ctr"/>
            <a:r>
              <a:rPr lang="pt-BR" sz="2000" b="1" dirty="0">
                <a:latin typeface="Gadugi" panose="020B0502040204020203" pitchFamily="34" charset="0"/>
              </a:rPr>
              <a:t> Brasil e áreas Metropolitanas – Jan. 2013 a Ago./2016 </a:t>
            </a:r>
          </a:p>
        </p:txBody>
      </p:sp>
      <p:sp>
        <p:nvSpPr>
          <p:cNvPr id="7" name="CaixaDeTexto 6"/>
          <p:cNvSpPr txBox="1"/>
          <p:nvPr/>
        </p:nvSpPr>
        <p:spPr>
          <a:xfrm>
            <a:off x="251520" y="6397424"/>
            <a:ext cx="8892480" cy="400110"/>
          </a:xfrm>
          <a:prstGeom prst="rect">
            <a:avLst/>
          </a:prstGeom>
          <a:noFill/>
        </p:spPr>
        <p:txBody>
          <a:bodyPr wrap="square" rtlCol="0">
            <a:spAutoFit/>
          </a:bodyPr>
          <a:lstStyle/>
          <a:p>
            <a:r>
              <a:rPr lang="pt-BR" sz="2000" dirty="0"/>
              <a:t>Fonte – Pnad Continua/IBGE e SPED (DIEESE/SEADE –</a:t>
            </a:r>
            <a:r>
              <a:rPr lang="pt-BR" sz="2000" dirty="0" err="1"/>
              <a:t>Convenios</a:t>
            </a:r>
            <a:r>
              <a:rPr lang="pt-BR" sz="2000" dirty="0"/>
              <a:t> Regionais e MT) </a:t>
            </a:r>
          </a:p>
        </p:txBody>
      </p:sp>
      <p:pic>
        <p:nvPicPr>
          <p:cNvPr id="2" name="Imagem 1"/>
          <p:cNvPicPr>
            <a:picLocks noChangeAspect="1"/>
          </p:cNvPicPr>
          <p:nvPr/>
        </p:nvPicPr>
        <p:blipFill>
          <a:blip r:embed="rId2"/>
          <a:stretch>
            <a:fillRect/>
          </a:stretch>
        </p:blipFill>
        <p:spPr>
          <a:xfrm>
            <a:off x="587243" y="1052736"/>
            <a:ext cx="7943605" cy="4958878"/>
          </a:xfrm>
          <a:prstGeom prst="rect">
            <a:avLst/>
          </a:prstGeom>
        </p:spPr>
      </p:pic>
      <p:sp>
        <p:nvSpPr>
          <p:cNvPr id="4" name="CaixaDeTexto 3"/>
          <p:cNvSpPr txBox="1"/>
          <p:nvPr/>
        </p:nvSpPr>
        <p:spPr>
          <a:xfrm>
            <a:off x="2429508" y="4293096"/>
            <a:ext cx="4536504" cy="923330"/>
          </a:xfrm>
          <a:prstGeom prst="rect">
            <a:avLst/>
          </a:prstGeom>
          <a:noFill/>
        </p:spPr>
        <p:txBody>
          <a:bodyPr wrap="square" rtlCol="0">
            <a:spAutoFit/>
          </a:bodyPr>
          <a:lstStyle/>
          <a:p>
            <a:pPr algn="ctr"/>
            <a:r>
              <a:rPr lang="pt-BR" dirty="0"/>
              <a:t>Patamares diferenciados e tendências muito semelhantes, as pesquisas domiciliares apontam declínio da taxa de ocupação.</a:t>
            </a:r>
          </a:p>
        </p:txBody>
      </p:sp>
    </p:spTree>
    <p:extLst>
      <p:ext uri="{BB962C8B-B14F-4D97-AF65-F5344CB8AC3E}">
        <p14:creationId xmlns:p14="http://schemas.microsoft.com/office/powerpoint/2010/main" val="1986860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pt-BR" dirty="0" smtClean="0"/>
              <a:t>Remuneração por condição do vínculo</a:t>
            </a:r>
            <a:endParaRPr lang="pt-BR" sz="2800" dirty="0"/>
          </a:p>
        </p:txBody>
      </p:sp>
      <p:sp>
        <p:nvSpPr>
          <p:cNvPr id="3" name="Espaço Reservado para Texto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8079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04664"/>
            <a:ext cx="7776864" cy="1296144"/>
          </a:xfrm>
        </p:spPr>
        <p:txBody>
          <a:bodyPr>
            <a:noAutofit/>
          </a:bodyPr>
          <a:lstStyle/>
          <a:p>
            <a:r>
              <a:rPr lang="pt-BR" sz="2800" dirty="0"/>
              <a:t>Evolução da remuneração média real </a:t>
            </a:r>
            <a:r>
              <a:rPr lang="pt-BR" sz="2800" dirty="0" smtClean="0"/>
              <a:t>dos vínculos celetistas, </a:t>
            </a:r>
            <a:r>
              <a:rPr lang="pt-BR" sz="2800" dirty="0"/>
              <a:t>segundo condição do vínculo</a:t>
            </a:r>
            <a:br>
              <a:rPr lang="pt-BR" sz="2800" dirty="0"/>
            </a:br>
            <a:r>
              <a:rPr lang="pt-BR" sz="2800" dirty="0"/>
              <a:t>Brasil, 2003 a </a:t>
            </a:r>
            <a:r>
              <a:rPr lang="pt-BR" sz="2800" dirty="0" smtClean="0"/>
              <a:t>2014 </a:t>
            </a:r>
            <a:r>
              <a:rPr lang="pt-BR" sz="2800" dirty="0"/>
              <a:t>(em R$ de </a:t>
            </a:r>
            <a:r>
              <a:rPr lang="pt-BR" sz="2800" dirty="0" smtClean="0"/>
              <a:t>2014)</a:t>
            </a:r>
            <a:endParaRPr lang="pt-BR"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89781"/>
            <a:ext cx="7848872" cy="443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0" y="6187951"/>
            <a:ext cx="8856984" cy="769441"/>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p>
          <a:p>
            <a:r>
              <a:rPr lang="pt-BR" sz="1100" dirty="0"/>
              <a:t>Notas: (1) Para os vínculos ativos em 31/12, refere-se à remuneração média real em dezembro, a preços do INPC/IBGE em dez/2013. Para os demais vínculos, refere-se à remuneração média do ano, a preços do INPC/IBGE médio de 2013. (2) Dados referentes às causas de desligamentos mais incidentes no mercado de trabalho celetista</a:t>
            </a:r>
            <a:r>
              <a:rPr lang="pt-BR" sz="1100" dirty="0" smtClean="0"/>
              <a:t>.</a:t>
            </a:r>
            <a:endParaRPr lang="pt-BR" sz="1100" dirty="0"/>
          </a:p>
        </p:txBody>
      </p:sp>
    </p:spTree>
    <p:extLst>
      <p:ext uri="{BB962C8B-B14F-4D97-AF65-F5344CB8AC3E}">
        <p14:creationId xmlns:p14="http://schemas.microsoft.com/office/powerpoint/2010/main" val="769200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BR" dirty="0" smtClean="0"/>
              <a:t>Por ESTABELECIMENTO</a:t>
            </a:r>
            <a:endParaRPr lang="pt-BR" sz="2800" dirty="0"/>
          </a:p>
        </p:txBody>
      </p:sp>
      <p:sp>
        <p:nvSpPr>
          <p:cNvPr id="3" name="Espaço Reservado para Texto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240382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76672"/>
            <a:ext cx="7709430" cy="1600200"/>
          </a:xfrm>
        </p:spPr>
        <p:txBody>
          <a:bodyPr>
            <a:noAutofit/>
          </a:bodyPr>
          <a:lstStyle/>
          <a:p>
            <a:r>
              <a:rPr lang="pt-BR" sz="3600" dirty="0"/>
              <a:t>Distribuição dos estabelecimentos segundo tipo de movimentação no ano</a:t>
            </a:r>
            <a:br>
              <a:rPr lang="pt-BR" sz="3600" dirty="0"/>
            </a:br>
            <a:r>
              <a:rPr lang="pt-BR" sz="3600" dirty="0"/>
              <a:t>Brasil - anos </a:t>
            </a:r>
            <a:r>
              <a:rPr lang="pt-BR" sz="3600" dirty="0" smtClean="0"/>
              <a:t>selecionados</a:t>
            </a:r>
            <a:endParaRPr lang="pt-BR" sz="3600" dirty="0"/>
          </a:p>
        </p:txBody>
      </p:sp>
      <p:pic>
        <p:nvPicPr>
          <p:cNvPr id="16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038" y="2819872"/>
            <a:ext cx="8815886" cy="165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148590" y="4510444"/>
            <a:ext cx="8316416" cy="430887"/>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endParaRPr lang="pt-BR" sz="1100" dirty="0"/>
          </a:p>
          <a:p>
            <a:endParaRPr lang="pt-BR" sz="1100" dirty="0"/>
          </a:p>
        </p:txBody>
      </p:sp>
    </p:spTree>
    <p:extLst>
      <p:ext uri="{BB962C8B-B14F-4D97-AF65-F5344CB8AC3E}">
        <p14:creationId xmlns:p14="http://schemas.microsoft.com/office/powerpoint/2010/main" val="248950009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04664"/>
            <a:ext cx="7704856" cy="1600200"/>
          </a:xfrm>
        </p:spPr>
        <p:txBody>
          <a:bodyPr>
            <a:noAutofit/>
          </a:bodyPr>
          <a:lstStyle/>
          <a:p>
            <a:r>
              <a:rPr lang="pt-BR" sz="3200" dirty="0"/>
              <a:t>Distribuição dos estabelecimentos e dos desligamentos, por faixas de desligamentos</a:t>
            </a:r>
            <a:r>
              <a:rPr lang="pt-BR" sz="3200" dirty="0" smtClean="0"/>
              <a:t/>
            </a:r>
            <a:br>
              <a:rPr lang="pt-BR" sz="3200" dirty="0" smtClean="0"/>
            </a:br>
            <a:r>
              <a:rPr lang="pt-BR" sz="3200" dirty="0" smtClean="0"/>
              <a:t>Brasil, 2007 a 2014 (em %)</a:t>
            </a:r>
            <a:endParaRPr lang="pt-BR" sz="3200" dirty="0"/>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050572"/>
            <a:ext cx="7839075" cy="144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395536" y="4509120"/>
            <a:ext cx="8316416" cy="261610"/>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endParaRPr lang="pt-BR" sz="1100" dirty="0"/>
          </a:p>
        </p:txBody>
      </p:sp>
    </p:spTree>
    <p:extLst>
      <p:ext uri="{BB962C8B-B14F-4D97-AF65-F5344CB8AC3E}">
        <p14:creationId xmlns:p14="http://schemas.microsoft.com/office/powerpoint/2010/main" val="142238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2186" y="404664"/>
            <a:ext cx="7750254" cy="1600200"/>
          </a:xfrm>
        </p:spPr>
        <p:txBody>
          <a:bodyPr>
            <a:noAutofit/>
          </a:bodyPr>
          <a:lstStyle/>
          <a:p>
            <a:r>
              <a:rPr lang="pt-BR" sz="3200" dirty="0"/>
              <a:t>Taxa de rotatividade descontada¹ no </a:t>
            </a:r>
            <a:r>
              <a:rPr lang="pt-BR" sz="3200" dirty="0" smtClean="0"/>
              <a:t>segmento celetista do mercado de trabalho</a:t>
            </a:r>
            <a:r>
              <a:rPr lang="pt-BR" sz="3200" dirty="0"/>
              <a:t/>
            </a:r>
            <a:br>
              <a:rPr lang="pt-BR" sz="3200" dirty="0"/>
            </a:br>
            <a:r>
              <a:rPr lang="pt-BR" sz="3200" dirty="0"/>
              <a:t>Brasil, 2003 – </a:t>
            </a:r>
            <a:r>
              <a:rPr lang="pt-BR" sz="3200" dirty="0" smtClean="0"/>
              <a:t>2014 </a:t>
            </a:r>
            <a:r>
              <a:rPr lang="pt-BR" sz="3200" dirty="0"/>
              <a:t>(em </a:t>
            </a:r>
            <a:r>
              <a:rPr lang="pt-BR" sz="3200" dirty="0" smtClean="0"/>
              <a:t>%)</a:t>
            </a:r>
            <a:endParaRPr lang="pt-BR" sz="3200"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055982"/>
            <a:ext cx="6696744" cy="42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4878" y="6309320"/>
            <a:ext cx="8316416" cy="769441"/>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r>
              <a:rPr lang="pt-BR" sz="1100" dirty="0" smtClean="0"/>
              <a:t>.</a:t>
            </a:r>
          </a:p>
          <a:p>
            <a:r>
              <a:rPr lang="pt-BR" sz="1100" dirty="0"/>
              <a:t>Nota: (1) </a:t>
            </a:r>
            <a:r>
              <a:rPr lang="pt-BR" sz="1100" dirty="0" smtClean="0"/>
              <a:t>Exclui </a:t>
            </a:r>
            <a:r>
              <a:rPr lang="pt-BR" sz="1100" dirty="0"/>
              <a:t>os desligamentos por falecimento, aposentadoria, transferência e demissão a pedido do trabalhador.</a:t>
            </a:r>
          </a:p>
          <a:p>
            <a:endParaRPr lang="pt-BR" sz="1100" dirty="0"/>
          </a:p>
          <a:p>
            <a:endParaRPr lang="pt-BR" sz="1100" dirty="0"/>
          </a:p>
        </p:txBody>
      </p:sp>
    </p:spTree>
    <p:extLst>
      <p:ext uri="{BB962C8B-B14F-4D97-AF65-F5344CB8AC3E}">
        <p14:creationId xmlns:p14="http://schemas.microsoft.com/office/powerpoint/2010/main" val="1365556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pPr marL="0" indent="0" algn="ctr">
              <a:buNone/>
            </a:pPr>
            <a:r>
              <a:rPr lang="pt-BR" b="1" dirty="0" smtClean="0">
                <a:solidFill>
                  <a:srgbClr val="FF0000"/>
                </a:solidFill>
              </a:rPr>
              <a:t>MERCADO DE TRABALHO</a:t>
            </a:r>
          </a:p>
          <a:p>
            <a:pPr algn="ctr"/>
            <a:endParaRPr lang="pt-BR" b="1" dirty="0">
              <a:solidFill>
                <a:srgbClr val="FF0000"/>
              </a:solidFill>
            </a:endParaRPr>
          </a:p>
          <a:p>
            <a:pPr marL="0" indent="0" algn="ctr">
              <a:buNone/>
            </a:pPr>
            <a:r>
              <a:rPr lang="pt-BR" b="1" dirty="0" smtClean="0">
                <a:solidFill>
                  <a:srgbClr val="FF0000"/>
                </a:solidFill>
              </a:rPr>
              <a:t>E O</a:t>
            </a:r>
          </a:p>
          <a:p>
            <a:pPr algn="ctr"/>
            <a:endParaRPr lang="pt-BR" b="1" dirty="0">
              <a:solidFill>
                <a:srgbClr val="FF0000"/>
              </a:solidFill>
            </a:endParaRPr>
          </a:p>
          <a:p>
            <a:pPr marL="0" indent="0" algn="ctr">
              <a:buNone/>
            </a:pPr>
            <a:r>
              <a:rPr lang="pt-BR" b="1" dirty="0" err="1" smtClean="0">
                <a:solidFill>
                  <a:srgbClr val="FF0000"/>
                </a:solidFill>
              </a:rPr>
              <a:t>F</a:t>
            </a:r>
            <a:r>
              <a:rPr lang="pt-BR" b="1" dirty="0" smtClean="0">
                <a:solidFill>
                  <a:srgbClr val="FF0000"/>
                </a:solidFill>
              </a:rPr>
              <a:t> </a:t>
            </a:r>
            <a:r>
              <a:rPr lang="pt-BR" b="1" dirty="0" err="1" smtClean="0">
                <a:solidFill>
                  <a:srgbClr val="FF0000"/>
                </a:solidFill>
              </a:rPr>
              <a:t>G</a:t>
            </a:r>
            <a:r>
              <a:rPr lang="pt-BR" b="1" dirty="0" smtClean="0">
                <a:solidFill>
                  <a:srgbClr val="FF0000"/>
                </a:solidFill>
              </a:rPr>
              <a:t> </a:t>
            </a:r>
            <a:r>
              <a:rPr lang="pt-BR" b="1" dirty="0" err="1" smtClean="0">
                <a:solidFill>
                  <a:srgbClr val="FF0000"/>
                </a:solidFill>
              </a:rPr>
              <a:t>T</a:t>
            </a:r>
            <a:r>
              <a:rPr lang="pt-BR" b="1" dirty="0" smtClean="0">
                <a:solidFill>
                  <a:srgbClr val="FF0000"/>
                </a:solidFill>
              </a:rPr>
              <a:t> </a:t>
            </a:r>
            <a:r>
              <a:rPr lang="pt-BR" b="1" dirty="0" err="1" smtClean="0">
                <a:solidFill>
                  <a:srgbClr val="FF0000"/>
                </a:solidFill>
              </a:rPr>
              <a:t>S</a:t>
            </a:r>
            <a:endParaRPr lang="pt-BR" b="1" dirty="0">
              <a:solidFill>
                <a:srgbClr val="FF0000"/>
              </a:solidFill>
            </a:endParaRPr>
          </a:p>
        </p:txBody>
      </p:sp>
    </p:spTree>
    <p:extLst>
      <p:ext uri="{BB962C8B-B14F-4D97-AF65-F5344CB8AC3E}">
        <p14:creationId xmlns:p14="http://schemas.microsoft.com/office/powerpoint/2010/main" val="2197769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
            <a:ext cx="7886700" cy="1325563"/>
          </a:xfrm>
        </p:spPr>
        <p:txBody>
          <a:bodyPr>
            <a:normAutofit/>
          </a:bodyPr>
          <a:lstStyle/>
          <a:p>
            <a:pPr algn="ctr"/>
            <a:r>
              <a:rPr lang="pt-BR" sz="3600" b="1" dirty="0" smtClean="0">
                <a:effectLst>
                  <a:outerShdw blurRad="38100" dist="38100" dir="2700000" algn="tl">
                    <a:srgbClr val="000000">
                      <a:alpha val="43137"/>
                    </a:srgbClr>
                  </a:outerShdw>
                </a:effectLst>
              </a:rPr>
              <a:t>Evolução da Arrecadação real Líquida do FGTS</a:t>
            </a:r>
            <a:endParaRPr lang="pt-BR" sz="3600" b="1" dirty="0">
              <a:effectLst>
                <a:outerShdw blurRad="38100" dist="38100" dir="2700000" algn="tl">
                  <a:srgbClr val="000000">
                    <a:alpha val="43137"/>
                  </a:srgbClr>
                </a:outerShdw>
              </a:effectLst>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194847064"/>
              </p:ext>
            </p:extLst>
          </p:nvPr>
        </p:nvGraphicFramePr>
        <p:xfrm>
          <a:off x="628650" y="1825626"/>
          <a:ext cx="7886701" cy="3727903"/>
        </p:xfrm>
        <a:graphic>
          <a:graphicData uri="http://schemas.openxmlformats.org/drawingml/2006/table">
            <a:tbl>
              <a:tblPr firstRow="1" bandRow="1">
                <a:tableStyleId>{073A0DAA-6AF3-43AB-8588-CEC1D06C72B9}</a:tableStyleId>
              </a:tblPr>
              <a:tblGrid>
                <a:gridCol w="918387"/>
                <a:gridCol w="1483242"/>
                <a:gridCol w="2097272"/>
                <a:gridCol w="3387800"/>
              </a:tblGrid>
              <a:tr h="484242">
                <a:tc>
                  <a:txBody>
                    <a:bodyPr/>
                    <a:lstStyle/>
                    <a:p>
                      <a:r>
                        <a:rPr lang="pt-BR" dirty="0" smtClean="0"/>
                        <a:t>Ano</a:t>
                      </a:r>
                    </a:p>
                  </a:txBody>
                  <a:tcPr marL="68580" marR="68580"/>
                </a:tc>
                <a:tc>
                  <a:txBody>
                    <a:bodyPr/>
                    <a:lstStyle/>
                    <a:p>
                      <a:r>
                        <a:rPr lang="pt-BR" dirty="0" smtClean="0"/>
                        <a:t>Valor Nominal (R$)</a:t>
                      </a:r>
                      <a:endParaRPr lang="pt-BR" dirty="0"/>
                    </a:p>
                  </a:txBody>
                  <a:tcPr marL="68580" marR="68580"/>
                </a:tc>
                <a:tc>
                  <a:txBody>
                    <a:bodyPr/>
                    <a:lstStyle/>
                    <a:p>
                      <a:r>
                        <a:rPr lang="pt-BR" dirty="0" smtClean="0"/>
                        <a:t>Valor Real (R$ de 2015)</a:t>
                      </a:r>
                      <a:endParaRPr lang="pt-BR" dirty="0"/>
                    </a:p>
                  </a:txBody>
                  <a:tcPr marL="68580" marR="68580"/>
                </a:tc>
                <a:tc>
                  <a:txBody>
                    <a:bodyPr/>
                    <a:lstStyle/>
                    <a:p>
                      <a:r>
                        <a:rPr lang="pt-BR" dirty="0" smtClean="0"/>
                        <a:t>Variação Percentual Real</a:t>
                      </a:r>
                      <a:r>
                        <a:rPr lang="pt-BR" baseline="0" dirty="0" smtClean="0"/>
                        <a:t> da Arrecadação (%)</a:t>
                      </a:r>
                      <a:endParaRPr lang="pt-BR" dirty="0"/>
                    </a:p>
                  </a:txBody>
                  <a:tcPr marL="68580" marR="68580"/>
                </a:tc>
              </a:tr>
              <a:tr h="484242">
                <a:tc>
                  <a:txBody>
                    <a:bodyPr/>
                    <a:lstStyle/>
                    <a:p>
                      <a:r>
                        <a:rPr lang="pt-BR" dirty="0" smtClean="0"/>
                        <a:t>2013</a:t>
                      </a:r>
                      <a:endParaRPr lang="pt-BR" dirty="0"/>
                    </a:p>
                  </a:txBody>
                  <a:tcPr marL="68580" marR="68580"/>
                </a:tc>
                <a:tc>
                  <a:txBody>
                    <a:bodyPr/>
                    <a:lstStyle/>
                    <a:p>
                      <a:pPr algn="ctr"/>
                      <a:r>
                        <a:rPr lang="pt-BR" dirty="0" smtClean="0"/>
                        <a:t>18.752.139</a:t>
                      </a:r>
                      <a:endParaRPr lang="pt-BR" dirty="0"/>
                    </a:p>
                  </a:txBody>
                  <a:tcPr marL="68580" marR="68580"/>
                </a:tc>
                <a:tc>
                  <a:txBody>
                    <a:bodyPr/>
                    <a:lstStyle/>
                    <a:p>
                      <a:pPr algn="ctr"/>
                      <a:r>
                        <a:rPr lang="pt-BR" dirty="0" smtClean="0"/>
                        <a:t>22.083.462</a:t>
                      </a:r>
                      <a:endParaRPr lang="pt-BR" dirty="0"/>
                    </a:p>
                  </a:txBody>
                  <a:tcPr marL="68580" marR="68580"/>
                </a:tc>
                <a:tc>
                  <a:txBody>
                    <a:bodyPr/>
                    <a:lstStyle/>
                    <a:p>
                      <a:pPr algn="ctr"/>
                      <a:r>
                        <a:rPr lang="pt-BR" dirty="0" smtClean="0"/>
                        <a:t>-</a:t>
                      </a:r>
                      <a:endParaRPr lang="pt-BR" dirty="0"/>
                    </a:p>
                  </a:txBody>
                  <a:tcPr marL="68580" marR="68580"/>
                </a:tc>
              </a:tr>
              <a:tr h="484242">
                <a:tc>
                  <a:txBody>
                    <a:bodyPr/>
                    <a:lstStyle/>
                    <a:p>
                      <a:r>
                        <a:rPr lang="pt-BR" dirty="0" smtClean="0"/>
                        <a:t>2014</a:t>
                      </a:r>
                      <a:endParaRPr lang="pt-BR" dirty="0"/>
                    </a:p>
                  </a:txBody>
                  <a:tcPr marL="68580" marR="68580"/>
                </a:tc>
                <a:tc>
                  <a:txBody>
                    <a:bodyPr/>
                    <a:lstStyle/>
                    <a:p>
                      <a:pPr algn="ctr"/>
                      <a:r>
                        <a:rPr lang="pt-BR" dirty="0" smtClean="0"/>
                        <a:t>18.424.020</a:t>
                      </a:r>
                      <a:endParaRPr lang="pt-BR" dirty="0"/>
                    </a:p>
                  </a:txBody>
                  <a:tcPr marL="68580" marR="68580"/>
                </a:tc>
                <a:tc>
                  <a:txBody>
                    <a:bodyPr/>
                    <a:lstStyle/>
                    <a:p>
                      <a:pPr algn="ctr"/>
                      <a:r>
                        <a:rPr lang="pt-BR" dirty="0" smtClean="0"/>
                        <a:t>20.390.507</a:t>
                      </a:r>
                      <a:endParaRPr lang="pt-BR" dirty="0"/>
                    </a:p>
                  </a:txBody>
                  <a:tcPr marL="68580" marR="68580"/>
                </a:tc>
                <a:tc>
                  <a:txBody>
                    <a:bodyPr/>
                    <a:lstStyle/>
                    <a:p>
                      <a:pPr algn="ctr"/>
                      <a:r>
                        <a:rPr lang="pt-BR" dirty="0" smtClean="0">
                          <a:solidFill>
                            <a:srgbClr val="FF0000"/>
                          </a:solidFill>
                        </a:rPr>
                        <a:t>- 7,66</a:t>
                      </a:r>
                      <a:endParaRPr lang="pt-BR" dirty="0">
                        <a:solidFill>
                          <a:srgbClr val="FF0000"/>
                        </a:solidFill>
                      </a:endParaRPr>
                    </a:p>
                  </a:txBody>
                  <a:tcPr marL="68580" marR="68580"/>
                </a:tc>
              </a:tr>
              <a:tr h="484242">
                <a:tc>
                  <a:txBody>
                    <a:bodyPr/>
                    <a:lstStyle/>
                    <a:p>
                      <a:r>
                        <a:rPr lang="pt-BR" dirty="0" smtClean="0"/>
                        <a:t>2015</a:t>
                      </a:r>
                      <a:endParaRPr lang="pt-BR" dirty="0"/>
                    </a:p>
                  </a:txBody>
                  <a:tcPr marL="68580" marR="68580"/>
                </a:tc>
                <a:tc>
                  <a:txBody>
                    <a:bodyPr/>
                    <a:lstStyle/>
                    <a:p>
                      <a:pPr algn="ctr"/>
                      <a:r>
                        <a:rPr lang="pt-BR" dirty="0" smtClean="0"/>
                        <a:t>14.405.177</a:t>
                      </a:r>
                      <a:endParaRPr lang="pt-BR" dirty="0"/>
                    </a:p>
                  </a:txBody>
                  <a:tcPr marL="68580" marR="68580"/>
                </a:tc>
                <a:tc>
                  <a:txBody>
                    <a:bodyPr/>
                    <a:lstStyle/>
                    <a:p>
                      <a:pPr algn="ctr"/>
                      <a:r>
                        <a:rPr lang="pt-BR" dirty="0" smtClean="0"/>
                        <a:t>14.405.177</a:t>
                      </a:r>
                      <a:endParaRPr lang="pt-BR" dirty="0"/>
                    </a:p>
                  </a:txBody>
                  <a:tcPr marL="68580" marR="68580"/>
                </a:tc>
                <a:tc>
                  <a:txBody>
                    <a:bodyPr/>
                    <a:lstStyle/>
                    <a:p>
                      <a:pPr algn="ctr"/>
                      <a:r>
                        <a:rPr lang="pt-BR" dirty="0" smtClean="0">
                          <a:solidFill>
                            <a:srgbClr val="FF0000"/>
                          </a:solidFill>
                        </a:rPr>
                        <a:t>-29,35</a:t>
                      </a:r>
                      <a:endParaRPr lang="pt-BR" dirty="0">
                        <a:solidFill>
                          <a:srgbClr val="FF0000"/>
                        </a:solidFill>
                      </a:endParaRPr>
                    </a:p>
                  </a:txBody>
                  <a:tcPr marL="68580" marR="68580"/>
                </a:tc>
              </a:tr>
              <a:tr h="484242">
                <a:tc>
                  <a:txBody>
                    <a:bodyPr/>
                    <a:lstStyle/>
                    <a:p>
                      <a:r>
                        <a:rPr lang="pt-BR" dirty="0" smtClean="0"/>
                        <a:t>2015/2013</a:t>
                      </a:r>
                      <a:endParaRPr lang="pt-BR" dirty="0"/>
                    </a:p>
                  </a:txBody>
                  <a:tcPr marL="68580" marR="68580"/>
                </a:tc>
                <a:tc>
                  <a:txBody>
                    <a:bodyPr/>
                    <a:lstStyle/>
                    <a:p>
                      <a:pPr algn="ctr"/>
                      <a:endParaRPr lang="pt-BR" dirty="0"/>
                    </a:p>
                  </a:txBody>
                  <a:tcPr marL="68580" marR="68580"/>
                </a:tc>
                <a:tc>
                  <a:txBody>
                    <a:bodyPr/>
                    <a:lstStyle/>
                    <a:p>
                      <a:pPr algn="ctr"/>
                      <a:endParaRPr lang="pt-BR" dirty="0"/>
                    </a:p>
                  </a:txBody>
                  <a:tcPr marL="68580" marR="68580"/>
                </a:tc>
                <a:tc>
                  <a:txBody>
                    <a:bodyPr/>
                    <a:lstStyle/>
                    <a:p>
                      <a:pPr algn="ctr"/>
                      <a:r>
                        <a:rPr lang="pt-BR" dirty="0" smtClean="0">
                          <a:solidFill>
                            <a:srgbClr val="FF0000"/>
                          </a:solidFill>
                        </a:rPr>
                        <a:t>- 39,25</a:t>
                      </a:r>
                      <a:endParaRPr lang="pt-BR" dirty="0">
                        <a:solidFill>
                          <a:srgbClr val="FF0000"/>
                        </a:solidFill>
                      </a:endParaRPr>
                    </a:p>
                  </a:txBody>
                  <a:tcPr marL="68580" marR="68580"/>
                </a:tc>
              </a:tr>
              <a:tr h="995017">
                <a:tc gridSpan="4">
                  <a:txBody>
                    <a:bodyPr/>
                    <a:lstStyle/>
                    <a:p>
                      <a:r>
                        <a:rPr lang="pt-BR" sz="1100" dirty="0" smtClean="0"/>
                        <a:t>Fonte: Intranet Caixa – Canal do FGTS – Informativo Gerencial</a:t>
                      </a:r>
                    </a:p>
                    <a:p>
                      <a:r>
                        <a:rPr lang="pt-BR" sz="1100" dirty="0" smtClean="0"/>
                        <a:t>Elaboração:</a:t>
                      </a:r>
                      <a:r>
                        <a:rPr lang="pt-BR" sz="1100" baseline="0" dirty="0" smtClean="0"/>
                        <a:t> DIEESE</a:t>
                      </a:r>
                    </a:p>
                    <a:p>
                      <a:r>
                        <a:rPr lang="pt-BR" sz="1100" baseline="0" dirty="0" smtClean="0"/>
                        <a:t>Em valores reais de 2015</a:t>
                      </a:r>
                    </a:p>
                    <a:p>
                      <a:r>
                        <a:rPr lang="pt-BR" sz="1100" baseline="0" dirty="0" smtClean="0"/>
                        <a:t>Deflator: IPCA/IBGE</a:t>
                      </a:r>
                      <a:endParaRPr lang="pt-BR" sz="1100" dirty="0"/>
                    </a:p>
                  </a:txBody>
                  <a:tcPr marL="68580" marR="68580"/>
                </a:tc>
                <a:tc hMerge="1">
                  <a:txBody>
                    <a:bodyPr/>
                    <a:lstStyle/>
                    <a:p>
                      <a:pPr algn="ctr"/>
                      <a:endParaRPr lang="pt-BR" dirty="0"/>
                    </a:p>
                  </a:txBody>
                  <a:tcPr/>
                </a:tc>
                <a:tc hMerge="1">
                  <a:txBody>
                    <a:bodyPr/>
                    <a:lstStyle/>
                    <a:p>
                      <a:pPr algn="ctr"/>
                      <a:endParaRPr lang="pt-BR" dirty="0"/>
                    </a:p>
                  </a:txBody>
                  <a:tcPr/>
                </a:tc>
                <a:tc hMerge="1">
                  <a:txBody>
                    <a:bodyPr/>
                    <a:lstStyle/>
                    <a:p>
                      <a:pPr algn="ctr"/>
                      <a:endParaRPr lang="pt-BR" dirty="0"/>
                    </a:p>
                  </a:txBody>
                  <a:tcPr/>
                </a:tc>
              </a:tr>
            </a:tbl>
          </a:graphicData>
        </a:graphic>
      </p:graphicFrame>
    </p:spTree>
    <p:extLst>
      <p:ext uri="{BB962C8B-B14F-4D97-AF65-F5344CB8AC3E}">
        <p14:creationId xmlns:p14="http://schemas.microsoft.com/office/powerpoint/2010/main" val="163567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328411" y="309094"/>
            <a:ext cx="8461420" cy="6168979"/>
          </a:xfrm>
          <a:prstGeom prst="rect">
            <a:avLst/>
          </a:prstGeom>
          <a:noFill/>
          <a:ln>
            <a:noFill/>
          </a:ln>
        </p:spPr>
      </p:pic>
    </p:spTree>
    <p:extLst>
      <p:ext uri="{BB962C8B-B14F-4D97-AF65-F5344CB8AC3E}">
        <p14:creationId xmlns:p14="http://schemas.microsoft.com/office/powerpoint/2010/main" val="370409249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5500" y="889000"/>
            <a:ext cx="7490916" cy="7109638"/>
          </a:xfrm>
          <a:prstGeom prst="rect">
            <a:avLst/>
          </a:prstGeom>
          <a:noFill/>
        </p:spPr>
        <p:txBody>
          <a:bodyPr wrap="square" rtlCol="0">
            <a:spAutoFit/>
          </a:bodyPr>
          <a:lstStyle/>
          <a:p>
            <a:r>
              <a:rPr lang="pt-BR" sz="2400" b="1" dirty="0" smtClean="0"/>
              <a:t>SAQUE DO FGTS EM 2016 : </a:t>
            </a:r>
            <a:r>
              <a:rPr lang="pt-BR" sz="2400" b="1" dirty="0"/>
              <a:t>	</a:t>
            </a:r>
            <a:r>
              <a:rPr lang="pt-BR" sz="2400" b="1" dirty="0" err="1" smtClean="0"/>
              <a:t>R</a:t>
            </a:r>
            <a:r>
              <a:rPr lang="pt-BR" sz="2400" b="1" dirty="0" smtClean="0"/>
              <a:t>$ 81 bilhões</a:t>
            </a:r>
          </a:p>
          <a:p>
            <a:r>
              <a:rPr lang="pt-BR" sz="2400" b="1" dirty="0"/>
              <a:t>	</a:t>
            </a:r>
            <a:r>
              <a:rPr lang="pt-BR" sz="2400" b="1" dirty="0" err="1" smtClean="0"/>
              <a:t>R</a:t>
            </a:r>
            <a:r>
              <a:rPr lang="pt-BR" sz="2400" b="1" dirty="0" smtClean="0"/>
              <a:t>$ 51 bilhões </a:t>
            </a:r>
            <a:r>
              <a:rPr lang="mr-IN" sz="2400" b="1" dirty="0" smtClean="0"/>
              <a:t>–</a:t>
            </a:r>
            <a:r>
              <a:rPr lang="pt-BR" sz="2400" b="1" dirty="0" smtClean="0"/>
              <a:t> demissão sem justa causa</a:t>
            </a:r>
          </a:p>
          <a:p>
            <a:r>
              <a:rPr lang="pt-BR" sz="2400" b="1" dirty="0"/>
              <a:t>	</a:t>
            </a:r>
            <a:r>
              <a:rPr lang="pt-BR" sz="2400" b="1" dirty="0" err="1" smtClean="0"/>
              <a:t>R</a:t>
            </a:r>
            <a:r>
              <a:rPr lang="pt-BR" sz="2400" b="1" dirty="0" smtClean="0"/>
              <a:t>$ 11 bilhões </a:t>
            </a:r>
            <a:r>
              <a:rPr lang="mr-IN" sz="2400" b="1" dirty="0" smtClean="0"/>
              <a:t>–</a:t>
            </a:r>
            <a:r>
              <a:rPr lang="pt-BR" sz="2400" b="1" dirty="0" smtClean="0"/>
              <a:t> aposentadorias</a:t>
            </a:r>
          </a:p>
          <a:p>
            <a:r>
              <a:rPr lang="pt-BR" sz="2400" b="1" dirty="0"/>
              <a:t>	</a:t>
            </a:r>
            <a:r>
              <a:rPr lang="pt-BR" sz="2400" b="1" dirty="0" err="1" smtClean="0"/>
              <a:t>R</a:t>
            </a:r>
            <a:r>
              <a:rPr lang="pt-BR" sz="2400" b="1" dirty="0" smtClean="0"/>
              <a:t>$ 19 bilhões </a:t>
            </a:r>
            <a:r>
              <a:rPr lang="mr-IN" sz="2400" b="1" dirty="0" smtClean="0"/>
              <a:t>–</a:t>
            </a:r>
            <a:r>
              <a:rPr lang="pt-BR" sz="2400" b="1" dirty="0" smtClean="0"/>
              <a:t> vários outros motivos</a:t>
            </a:r>
          </a:p>
          <a:p>
            <a:endParaRPr lang="pt-BR" sz="2400" b="1" dirty="0"/>
          </a:p>
          <a:p>
            <a:endParaRPr lang="pt-BR" sz="2400" b="1" dirty="0" smtClean="0"/>
          </a:p>
          <a:p>
            <a:endParaRPr lang="pt-BR" sz="2400" b="1" dirty="0"/>
          </a:p>
          <a:p>
            <a:endParaRPr lang="pt-BR" sz="2400" b="1" dirty="0" smtClean="0"/>
          </a:p>
          <a:p>
            <a:r>
              <a:rPr lang="pt-BR" sz="2400" b="1" dirty="0" smtClean="0"/>
              <a:t>Postos de Trabalho fechados (CAGED)</a:t>
            </a:r>
          </a:p>
          <a:p>
            <a:r>
              <a:rPr lang="pt-BR" sz="2400" b="1" dirty="0" smtClean="0"/>
              <a:t>Período: set/14 a set/16</a:t>
            </a:r>
          </a:p>
          <a:p>
            <a:r>
              <a:rPr lang="pt-BR" sz="2400" b="1" dirty="0" smtClean="0"/>
              <a:t>		- </a:t>
            </a:r>
            <a:r>
              <a:rPr lang="pt-BR" sz="3600" b="1" dirty="0" smtClean="0"/>
              <a:t>2,8 milhões empregos</a:t>
            </a:r>
          </a:p>
          <a:p>
            <a:r>
              <a:rPr lang="pt-BR" sz="2400" b="1" dirty="0"/>
              <a:t>	</a:t>
            </a:r>
            <a:r>
              <a:rPr lang="pt-BR" sz="2400" b="1" dirty="0" smtClean="0"/>
              <a:t>Remuneração Média de </a:t>
            </a:r>
            <a:r>
              <a:rPr lang="pt-BR" sz="2400" b="1" dirty="0" err="1" smtClean="0"/>
              <a:t>R</a:t>
            </a:r>
            <a:r>
              <a:rPr lang="pt-BR" sz="2400" b="1" dirty="0" smtClean="0"/>
              <a:t>$ 1.400,00</a:t>
            </a:r>
          </a:p>
          <a:p>
            <a:r>
              <a:rPr lang="pt-BR" sz="2400" b="1" dirty="0" smtClean="0"/>
              <a:t>Perda de recolhimento do FGTS em um ano:</a:t>
            </a:r>
          </a:p>
          <a:p>
            <a:pPr algn="ctr"/>
            <a:r>
              <a:rPr lang="pt-BR" sz="3600" b="1" dirty="0" err="1" smtClean="0"/>
              <a:t>R</a:t>
            </a:r>
            <a:r>
              <a:rPr lang="pt-BR" sz="3600" b="1" dirty="0" smtClean="0"/>
              <a:t>$ 4 bilhões/ano</a:t>
            </a:r>
          </a:p>
          <a:p>
            <a:endParaRPr lang="pt-BR" sz="2400" dirty="0"/>
          </a:p>
          <a:p>
            <a:endParaRPr lang="pt-BR" dirty="0" smtClean="0"/>
          </a:p>
          <a:p>
            <a:endParaRPr lang="pt-BR" dirty="0"/>
          </a:p>
          <a:p>
            <a:endParaRPr lang="pt-BR" dirty="0" smtClean="0"/>
          </a:p>
          <a:p>
            <a:r>
              <a:rPr lang="pt-BR" dirty="0"/>
              <a:t>	</a:t>
            </a:r>
            <a:r>
              <a:rPr lang="pt-BR" dirty="0" smtClean="0"/>
              <a:t> 	</a:t>
            </a:r>
            <a:endParaRPr lang="pt-BR" dirty="0"/>
          </a:p>
        </p:txBody>
      </p:sp>
    </p:spTree>
    <p:extLst>
      <p:ext uri="{BB962C8B-B14F-4D97-AF65-F5344CB8AC3E}">
        <p14:creationId xmlns:p14="http://schemas.microsoft.com/office/powerpoint/2010/main" val="92334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6397424"/>
            <a:ext cx="9144000" cy="369332"/>
          </a:xfrm>
          <a:prstGeom prst="rect">
            <a:avLst/>
          </a:prstGeom>
          <a:noFill/>
        </p:spPr>
        <p:txBody>
          <a:bodyPr wrap="square" rtlCol="0">
            <a:spAutoFit/>
          </a:bodyPr>
          <a:lstStyle/>
          <a:p>
            <a:r>
              <a:rPr lang="pt-BR" dirty="0"/>
              <a:t>SPED (DIEESE/SEADE –Convênios Regionais e MT)</a:t>
            </a:r>
            <a:endParaRPr lang="pt-BR" sz="1700" dirty="0"/>
          </a:p>
        </p:txBody>
      </p:sp>
      <p:sp>
        <p:nvSpPr>
          <p:cNvPr id="8" name="CaixaDeTexto 7"/>
          <p:cNvSpPr txBox="1"/>
          <p:nvPr/>
        </p:nvSpPr>
        <p:spPr>
          <a:xfrm>
            <a:off x="611560" y="188640"/>
            <a:ext cx="7560840" cy="1015663"/>
          </a:xfrm>
          <a:prstGeom prst="rect">
            <a:avLst/>
          </a:prstGeom>
          <a:noFill/>
        </p:spPr>
        <p:txBody>
          <a:bodyPr wrap="square" rtlCol="0">
            <a:spAutoFit/>
          </a:bodyPr>
          <a:lstStyle/>
          <a:p>
            <a:pPr algn="ctr"/>
            <a:r>
              <a:rPr lang="pt-BR" sz="2000" b="1" dirty="0">
                <a:latin typeface="Gadugi" panose="020B0502040204020203" pitchFamily="34" charset="0"/>
              </a:rPr>
              <a:t>Tempo Médio </a:t>
            </a:r>
            <a:r>
              <a:rPr lang="pt-BR" sz="2000" b="1" dirty="0" smtClean="0">
                <a:latin typeface="Gadugi" panose="020B0502040204020203" pitchFamily="34" charset="0"/>
              </a:rPr>
              <a:t>Despendido na Procura </a:t>
            </a:r>
            <a:r>
              <a:rPr lang="pt-BR" sz="2000" b="1" dirty="0">
                <a:latin typeface="Gadugi" panose="020B0502040204020203" pitchFamily="34" charset="0"/>
              </a:rPr>
              <a:t>por </a:t>
            </a:r>
            <a:r>
              <a:rPr lang="pt-BR" sz="2000" b="1" dirty="0" smtClean="0">
                <a:latin typeface="Gadugi" panose="020B0502040204020203" pitchFamily="34" charset="0"/>
              </a:rPr>
              <a:t>Trabalho</a:t>
            </a:r>
          </a:p>
          <a:p>
            <a:pPr algn="ctr"/>
            <a:r>
              <a:rPr lang="pt-BR" sz="2000" b="1" dirty="0" smtClean="0">
                <a:latin typeface="Gadugi" panose="020B0502040204020203" pitchFamily="34" charset="0"/>
              </a:rPr>
              <a:t>Regiões Metropolitanas Selecionadas  </a:t>
            </a:r>
          </a:p>
          <a:p>
            <a:pPr algn="ctr"/>
            <a:r>
              <a:rPr lang="pt-BR" sz="2000" b="1" dirty="0" smtClean="0">
                <a:latin typeface="Gadugi" panose="020B0502040204020203" pitchFamily="34" charset="0"/>
              </a:rPr>
              <a:t>Jan/2014 </a:t>
            </a:r>
            <a:r>
              <a:rPr lang="pt-BR" sz="2000" b="1" dirty="0">
                <a:latin typeface="Gadugi" panose="020B0502040204020203" pitchFamily="34" charset="0"/>
              </a:rPr>
              <a:t>a </a:t>
            </a:r>
            <a:r>
              <a:rPr lang="pt-BR" sz="2000" b="1" dirty="0" smtClean="0">
                <a:latin typeface="Gadugi" panose="020B0502040204020203" pitchFamily="34" charset="0"/>
              </a:rPr>
              <a:t>Ago./</a:t>
            </a:r>
            <a:r>
              <a:rPr lang="pt-BR" sz="2000" b="1" dirty="0">
                <a:latin typeface="Gadugi" panose="020B0502040204020203" pitchFamily="34" charset="0"/>
              </a:rPr>
              <a:t>2016</a:t>
            </a:r>
          </a:p>
        </p:txBody>
      </p:sp>
      <p:pic>
        <p:nvPicPr>
          <p:cNvPr id="2" name="Imagem 1"/>
          <p:cNvPicPr>
            <a:picLocks noChangeAspect="1"/>
          </p:cNvPicPr>
          <p:nvPr/>
        </p:nvPicPr>
        <p:blipFill>
          <a:blip r:embed="rId2"/>
          <a:stretch>
            <a:fillRect/>
          </a:stretch>
        </p:blipFill>
        <p:spPr>
          <a:xfrm>
            <a:off x="1021751" y="1196752"/>
            <a:ext cx="7100498" cy="4173505"/>
          </a:xfrm>
          <a:prstGeom prst="rect">
            <a:avLst/>
          </a:prstGeom>
        </p:spPr>
      </p:pic>
      <p:sp>
        <p:nvSpPr>
          <p:cNvPr id="3" name="CaixaDeTexto 2"/>
          <p:cNvSpPr txBox="1"/>
          <p:nvPr/>
        </p:nvSpPr>
        <p:spPr>
          <a:xfrm>
            <a:off x="6941822" y="834971"/>
            <a:ext cx="1584176" cy="369332"/>
          </a:xfrm>
          <a:prstGeom prst="rect">
            <a:avLst/>
          </a:prstGeom>
          <a:noFill/>
        </p:spPr>
        <p:txBody>
          <a:bodyPr wrap="square" rtlCol="0">
            <a:spAutoFit/>
          </a:bodyPr>
          <a:lstStyle/>
          <a:p>
            <a:r>
              <a:rPr lang="pt-BR" dirty="0" smtClean="0"/>
              <a:t>Em semanas</a:t>
            </a:r>
            <a:endParaRPr lang="pt-BR" dirty="0"/>
          </a:p>
        </p:txBody>
      </p:sp>
    </p:spTree>
    <p:extLst>
      <p:ext uri="{BB962C8B-B14F-4D97-AF65-F5344CB8AC3E}">
        <p14:creationId xmlns:p14="http://schemas.microsoft.com/office/powerpoint/2010/main" val="1212915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7560839" cy="5262980"/>
          </a:xfrm>
          <a:prstGeom prst="rect">
            <a:avLst/>
          </a:prstGeom>
          <a:noFill/>
        </p:spPr>
        <p:txBody>
          <a:bodyPr wrap="square" rtlCol="0">
            <a:spAutoFit/>
          </a:bodyPr>
          <a:lstStyle/>
          <a:p>
            <a:pPr algn="ctr"/>
            <a:r>
              <a:rPr lang="pt-BR" b="1" dirty="0"/>
              <a:t>MERCADO DE </a:t>
            </a:r>
            <a:r>
              <a:rPr lang="pt-BR" b="1" dirty="0" smtClean="0"/>
              <a:t>TRABALHO </a:t>
            </a:r>
            <a:r>
              <a:rPr lang="mr-IN" b="1" dirty="0" smtClean="0"/>
              <a:t>–</a:t>
            </a:r>
            <a:r>
              <a:rPr lang="pt-BR" b="1" dirty="0" smtClean="0"/>
              <a:t> ARRECADAÇÃO POTENCIAL </a:t>
            </a:r>
            <a:r>
              <a:rPr lang="pt-BR" b="1" smtClean="0"/>
              <a:t>DO FGTS</a:t>
            </a:r>
          </a:p>
          <a:p>
            <a:endParaRPr lang="pt-BR" b="1" dirty="0"/>
          </a:p>
          <a:p>
            <a:r>
              <a:rPr lang="pt-BR" b="1" dirty="0"/>
              <a:t>	TRABALHADORES ASSALARIADOS SEM CARTERIA</a:t>
            </a:r>
          </a:p>
          <a:p>
            <a:r>
              <a:rPr lang="pt-BR" dirty="0"/>
              <a:t>		9,9 milhões de trabalhadores</a:t>
            </a:r>
          </a:p>
          <a:p>
            <a:r>
              <a:rPr lang="pt-BR" dirty="0"/>
              <a:t>		Salário de </a:t>
            </a:r>
            <a:r>
              <a:rPr lang="pt-BR" dirty="0" err="1"/>
              <a:t>R</a:t>
            </a:r>
            <a:r>
              <a:rPr lang="pt-BR" dirty="0"/>
              <a:t>$ 1.400,00</a:t>
            </a:r>
          </a:p>
          <a:p>
            <a:r>
              <a:rPr lang="pt-BR" dirty="0"/>
              <a:t>		Arrecadação potencial anual do FGTS</a:t>
            </a:r>
            <a:r>
              <a:rPr lang="pt-BR" sz="2800" b="1" dirty="0"/>
              <a:t>: </a:t>
            </a:r>
            <a:r>
              <a:rPr lang="pt-BR" sz="2800" b="1" dirty="0" err="1"/>
              <a:t>R</a:t>
            </a:r>
            <a:r>
              <a:rPr lang="pt-BR" sz="2800" b="1" dirty="0"/>
              <a:t>$ 15 </a:t>
            </a:r>
            <a:r>
              <a:rPr lang="pt-BR" sz="2800" b="1" dirty="0" smtClean="0"/>
              <a:t>bilhões</a:t>
            </a:r>
          </a:p>
          <a:p>
            <a:endParaRPr lang="pt-BR" dirty="0"/>
          </a:p>
          <a:p>
            <a:endParaRPr lang="pt-BR" dirty="0" smtClean="0"/>
          </a:p>
          <a:p>
            <a:r>
              <a:rPr lang="pt-BR" dirty="0"/>
              <a:t>	</a:t>
            </a:r>
            <a:endParaRPr lang="pt-BR" dirty="0" smtClean="0"/>
          </a:p>
          <a:p>
            <a:r>
              <a:rPr lang="pt-BR" b="1" dirty="0"/>
              <a:t>	</a:t>
            </a:r>
            <a:r>
              <a:rPr lang="pt-BR" b="1" dirty="0" smtClean="0"/>
              <a:t>EMPREGO DOMÉSTICO</a:t>
            </a:r>
          </a:p>
          <a:p>
            <a:r>
              <a:rPr lang="pt-BR" dirty="0"/>
              <a:t>	</a:t>
            </a:r>
            <a:r>
              <a:rPr lang="pt-BR" dirty="0" smtClean="0"/>
              <a:t>	6,3 milhões de trabalhadoras</a:t>
            </a:r>
          </a:p>
          <a:p>
            <a:r>
              <a:rPr lang="pt-BR" dirty="0"/>
              <a:t>	</a:t>
            </a:r>
            <a:r>
              <a:rPr lang="pt-BR" dirty="0" smtClean="0"/>
              <a:t>	Considerando 5 milhões sem carteira / 1 salário mínimo</a:t>
            </a:r>
          </a:p>
          <a:p>
            <a:r>
              <a:rPr lang="pt-BR" dirty="0"/>
              <a:t>	</a:t>
            </a:r>
            <a:r>
              <a:rPr lang="pt-BR" dirty="0" smtClean="0"/>
              <a:t>	Arrecadação potencial anual do FGTS</a:t>
            </a:r>
            <a:r>
              <a:rPr lang="pt-BR" sz="2800" b="1" dirty="0" smtClean="0"/>
              <a:t>: </a:t>
            </a:r>
            <a:r>
              <a:rPr lang="pt-BR" sz="2800" b="1" dirty="0" err="1" smtClean="0"/>
              <a:t>R</a:t>
            </a:r>
            <a:r>
              <a:rPr lang="pt-BR" sz="2800" b="1" dirty="0" smtClean="0"/>
              <a:t>$ 5 bilhões</a:t>
            </a:r>
          </a:p>
          <a:p>
            <a:endParaRPr lang="pt-BR" dirty="0"/>
          </a:p>
          <a:p>
            <a:r>
              <a:rPr lang="pt-BR" dirty="0" smtClean="0"/>
              <a:t>	</a:t>
            </a:r>
            <a:r>
              <a:rPr lang="pt-BR" b="1" dirty="0" smtClean="0"/>
              <a:t> CONTA PRÓPRIA</a:t>
            </a:r>
          </a:p>
          <a:p>
            <a:r>
              <a:rPr lang="pt-BR" dirty="0"/>
              <a:t>	</a:t>
            </a:r>
            <a:r>
              <a:rPr lang="pt-BR" dirty="0" smtClean="0"/>
              <a:t>	22,5 milhões de trabalhadores</a:t>
            </a:r>
          </a:p>
          <a:p>
            <a:r>
              <a:rPr lang="pt-BR" dirty="0"/>
              <a:t>	</a:t>
            </a:r>
            <a:r>
              <a:rPr lang="pt-BR" dirty="0" smtClean="0"/>
              <a:t>	Hipótese de que 1/3 vindo para emprego assalariado </a:t>
            </a:r>
          </a:p>
          <a:p>
            <a:r>
              <a:rPr lang="pt-BR" dirty="0"/>
              <a:t>	</a:t>
            </a:r>
            <a:r>
              <a:rPr lang="pt-BR" dirty="0" smtClean="0"/>
              <a:t>	Arrecadação potencial anual do FGTS: </a:t>
            </a:r>
            <a:r>
              <a:rPr lang="pt-BR" sz="2800" b="1" dirty="0" err="1" smtClean="0"/>
              <a:t>R</a:t>
            </a:r>
            <a:r>
              <a:rPr lang="pt-BR" sz="2800" b="1" dirty="0" smtClean="0"/>
              <a:t>$ 10 bilhões</a:t>
            </a:r>
          </a:p>
          <a:p>
            <a:endParaRPr lang="pt-BR" dirty="0"/>
          </a:p>
        </p:txBody>
      </p:sp>
    </p:spTree>
    <p:extLst>
      <p:ext uri="{BB962C8B-B14F-4D97-AF65-F5344CB8AC3E}">
        <p14:creationId xmlns:p14="http://schemas.microsoft.com/office/powerpoint/2010/main" val="126901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11560" y="188640"/>
            <a:ext cx="7560840" cy="1138773"/>
          </a:xfrm>
          <a:prstGeom prst="rect">
            <a:avLst/>
          </a:prstGeom>
          <a:noFill/>
        </p:spPr>
        <p:txBody>
          <a:bodyPr wrap="square" rtlCol="0">
            <a:spAutoFit/>
          </a:bodyPr>
          <a:lstStyle/>
          <a:p>
            <a:pPr algn="ctr"/>
            <a:r>
              <a:rPr lang="pt-BR" sz="2800" b="1" dirty="0">
                <a:latin typeface="Gadugi" panose="020B0502040204020203" pitchFamily="34" charset="0"/>
              </a:rPr>
              <a:t>Taxas Desemprego Aberto </a:t>
            </a:r>
          </a:p>
          <a:p>
            <a:pPr algn="ctr"/>
            <a:r>
              <a:rPr lang="pt-BR" sz="2000" b="1" dirty="0">
                <a:latin typeface="Gadugi" panose="020B0502040204020203" pitchFamily="34" charset="0"/>
              </a:rPr>
              <a:t>Países Selecionados </a:t>
            </a:r>
          </a:p>
          <a:p>
            <a:pPr algn="ctr"/>
            <a:r>
              <a:rPr lang="pt-BR" sz="2000" b="1" dirty="0">
                <a:latin typeface="Gadugi" panose="020B0502040204020203" pitchFamily="34" charset="0"/>
              </a:rPr>
              <a:t> (2º Trimestre de 2016)  </a:t>
            </a:r>
          </a:p>
        </p:txBody>
      </p:sp>
      <p:sp>
        <p:nvSpPr>
          <p:cNvPr id="5" name="CaixaDeTexto 4"/>
          <p:cNvSpPr txBox="1"/>
          <p:nvPr/>
        </p:nvSpPr>
        <p:spPr>
          <a:xfrm>
            <a:off x="8172400" y="496417"/>
            <a:ext cx="648072" cy="369332"/>
          </a:xfrm>
          <a:prstGeom prst="rect">
            <a:avLst/>
          </a:prstGeom>
          <a:noFill/>
        </p:spPr>
        <p:txBody>
          <a:bodyPr wrap="square" rtlCol="0">
            <a:spAutoFit/>
          </a:bodyPr>
          <a:lstStyle/>
          <a:p>
            <a:r>
              <a:rPr lang="pt-BR" dirty="0"/>
              <a:t>%</a:t>
            </a:r>
          </a:p>
        </p:txBody>
      </p:sp>
      <p:sp>
        <p:nvSpPr>
          <p:cNvPr id="7" name="CaixaDeTexto 6"/>
          <p:cNvSpPr txBox="1"/>
          <p:nvPr/>
        </p:nvSpPr>
        <p:spPr>
          <a:xfrm>
            <a:off x="611560" y="6397424"/>
            <a:ext cx="7867146" cy="400110"/>
          </a:xfrm>
          <a:prstGeom prst="rect">
            <a:avLst/>
          </a:prstGeom>
          <a:noFill/>
        </p:spPr>
        <p:txBody>
          <a:bodyPr wrap="square" rtlCol="0">
            <a:spAutoFit/>
          </a:bodyPr>
          <a:lstStyle/>
          <a:p>
            <a:r>
              <a:rPr lang="pt-BR" sz="2000" dirty="0"/>
              <a:t>Fonte – OCDE e Pnad Continua/IBGE</a:t>
            </a:r>
          </a:p>
        </p:txBody>
      </p:sp>
      <p:graphicFrame>
        <p:nvGraphicFramePr>
          <p:cNvPr id="8" name="Gráfico 7"/>
          <p:cNvGraphicFramePr>
            <a:graphicFrameLocks/>
          </p:cNvGraphicFramePr>
          <p:nvPr>
            <p:extLst>
              <p:ext uri="{D42A27DB-BD31-4B8C-83A1-F6EECF244321}">
                <p14:modId xmlns:p14="http://schemas.microsoft.com/office/powerpoint/2010/main" val="2694282237"/>
              </p:ext>
            </p:extLst>
          </p:nvPr>
        </p:nvGraphicFramePr>
        <p:xfrm>
          <a:off x="467544" y="1216338"/>
          <a:ext cx="8352928" cy="4516918"/>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p:cNvSpPr txBox="1"/>
          <p:nvPr/>
        </p:nvSpPr>
        <p:spPr>
          <a:xfrm>
            <a:off x="323528" y="5733256"/>
            <a:ext cx="4176464" cy="430887"/>
          </a:xfrm>
          <a:prstGeom prst="rect">
            <a:avLst/>
          </a:prstGeom>
          <a:noFill/>
        </p:spPr>
        <p:txBody>
          <a:bodyPr wrap="square" rtlCol="0">
            <a:spAutoFit/>
          </a:bodyPr>
          <a:lstStyle/>
          <a:p>
            <a:r>
              <a:rPr lang="pt-BR" sz="1100" dirty="0"/>
              <a:t>* 1º Trimestre de 2016</a:t>
            </a:r>
          </a:p>
          <a:p>
            <a:r>
              <a:rPr lang="pt-BR" sz="1100" dirty="0"/>
              <a:t>** Agosto de 2016</a:t>
            </a:r>
          </a:p>
        </p:txBody>
      </p:sp>
    </p:spTree>
    <p:extLst>
      <p:ext uri="{BB962C8B-B14F-4D97-AF65-F5344CB8AC3E}">
        <p14:creationId xmlns:p14="http://schemas.microsoft.com/office/powerpoint/2010/main" val="342246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188640"/>
            <a:ext cx="7560840" cy="1138773"/>
          </a:xfrm>
          <a:prstGeom prst="rect">
            <a:avLst/>
          </a:prstGeom>
          <a:noFill/>
        </p:spPr>
        <p:txBody>
          <a:bodyPr wrap="square" rtlCol="0">
            <a:spAutoFit/>
          </a:bodyPr>
          <a:lstStyle/>
          <a:p>
            <a:pPr algn="ctr"/>
            <a:r>
              <a:rPr lang="pt-BR" sz="2800" b="1" dirty="0">
                <a:latin typeface="Gadugi" panose="020B0502040204020203" pitchFamily="34" charset="0"/>
              </a:rPr>
              <a:t>Taxas Desemprego Aberto </a:t>
            </a:r>
          </a:p>
          <a:p>
            <a:pPr algn="ctr"/>
            <a:r>
              <a:rPr lang="pt-BR" sz="2000" b="1" dirty="0">
                <a:latin typeface="Gadugi" panose="020B0502040204020203" pitchFamily="34" charset="0"/>
              </a:rPr>
              <a:t>Países Selecionados </a:t>
            </a:r>
          </a:p>
          <a:p>
            <a:pPr algn="ctr"/>
            <a:r>
              <a:rPr lang="pt-BR" sz="2000" b="1" dirty="0">
                <a:latin typeface="Gadugi" panose="020B0502040204020203" pitchFamily="34" charset="0"/>
              </a:rPr>
              <a:t> (jan./2014 a ago./2016)  </a:t>
            </a:r>
          </a:p>
        </p:txBody>
      </p:sp>
      <p:sp>
        <p:nvSpPr>
          <p:cNvPr id="4" name="CaixaDeTexto 3"/>
          <p:cNvSpPr txBox="1"/>
          <p:nvPr/>
        </p:nvSpPr>
        <p:spPr>
          <a:xfrm>
            <a:off x="4800" y="6046800"/>
            <a:ext cx="6408712" cy="276999"/>
          </a:xfrm>
          <a:prstGeom prst="rect">
            <a:avLst/>
          </a:prstGeom>
          <a:noFill/>
        </p:spPr>
        <p:txBody>
          <a:bodyPr wrap="square" rtlCol="0">
            <a:spAutoFit/>
          </a:bodyPr>
          <a:lstStyle/>
          <a:p>
            <a:r>
              <a:rPr lang="pt-BR" sz="1200" dirty="0"/>
              <a:t>* Para Grécia e Reino Unido são dados do 1º Trimestre de 2016; para Brasil, dado de agosto de 2016</a:t>
            </a:r>
          </a:p>
        </p:txBody>
      </p:sp>
      <p:graphicFrame>
        <p:nvGraphicFramePr>
          <p:cNvPr id="6" name="Gráfico 5"/>
          <p:cNvGraphicFramePr>
            <a:graphicFrameLocks/>
          </p:cNvGraphicFramePr>
          <p:nvPr>
            <p:extLst>
              <p:ext uri="{D42A27DB-BD31-4B8C-83A1-F6EECF244321}">
                <p14:modId xmlns:p14="http://schemas.microsoft.com/office/powerpoint/2010/main" val="3964358012"/>
              </p:ext>
            </p:extLst>
          </p:nvPr>
        </p:nvGraphicFramePr>
        <p:xfrm>
          <a:off x="251520" y="1340768"/>
          <a:ext cx="8568952"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8172400" y="496417"/>
            <a:ext cx="648072" cy="369332"/>
          </a:xfrm>
          <a:prstGeom prst="rect">
            <a:avLst/>
          </a:prstGeom>
          <a:noFill/>
        </p:spPr>
        <p:txBody>
          <a:bodyPr wrap="square" rtlCol="0">
            <a:spAutoFit/>
          </a:bodyPr>
          <a:lstStyle/>
          <a:p>
            <a:r>
              <a:rPr lang="pt-BR" dirty="0"/>
              <a:t>%</a:t>
            </a:r>
          </a:p>
        </p:txBody>
      </p:sp>
      <p:sp>
        <p:nvSpPr>
          <p:cNvPr id="8" name="CaixaDeTexto 7"/>
          <p:cNvSpPr txBox="1"/>
          <p:nvPr/>
        </p:nvSpPr>
        <p:spPr>
          <a:xfrm>
            <a:off x="611560" y="6397424"/>
            <a:ext cx="7867146" cy="400110"/>
          </a:xfrm>
          <a:prstGeom prst="rect">
            <a:avLst/>
          </a:prstGeom>
          <a:noFill/>
        </p:spPr>
        <p:txBody>
          <a:bodyPr wrap="square" rtlCol="0">
            <a:spAutoFit/>
          </a:bodyPr>
          <a:lstStyle/>
          <a:p>
            <a:r>
              <a:rPr lang="pt-BR" sz="2000" dirty="0"/>
              <a:t>Fonte – OCDE e Pnad Continua/IBGE</a:t>
            </a:r>
          </a:p>
        </p:txBody>
      </p:sp>
      <p:sp>
        <p:nvSpPr>
          <p:cNvPr id="5" name="CaixaDeTexto 4"/>
          <p:cNvSpPr txBox="1"/>
          <p:nvPr/>
        </p:nvSpPr>
        <p:spPr>
          <a:xfrm>
            <a:off x="1259632" y="2852936"/>
            <a:ext cx="2664296"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pt-BR" dirty="0"/>
              <a:t>Tendência de queda, exceto Brasil</a:t>
            </a:r>
          </a:p>
        </p:txBody>
      </p:sp>
    </p:spTree>
    <p:extLst>
      <p:ext uri="{BB962C8B-B14F-4D97-AF65-F5344CB8AC3E}">
        <p14:creationId xmlns:p14="http://schemas.microsoft.com/office/powerpoint/2010/main" val="107179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685800" y="2130425"/>
            <a:ext cx="7630616" cy="14700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Arial Narrow" panose="020B0606020202030204" pitchFamily="34" charset="0"/>
                <a:ea typeface="+mj-ea"/>
                <a:cs typeface="+mj-cs"/>
              </a:defRPr>
            </a:lvl1pPr>
          </a:lstStyle>
          <a:p>
            <a:pPr algn="ctr"/>
            <a:r>
              <a:rPr lang="pt-BR" sz="4400" b="0" cap="none" dirty="0" smtClean="0"/>
              <a:t>Desempenho do mercado celetista - </a:t>
            </a:r>
            <a:r>
              <a:rPr lang="pt-BR" sz="4400" b="0" cap="none" dirty="0" err="1" smtClean="0"/>
              <a:t>Caged</a:t>
            </a:r>
            <a:endParaRPr lang="pt-BR" sz="4400" b="0" cap="none" dirty="0"/>
          </a:p>
        </p:txBody>
      </p:sp>
      <p:pic>
        <p:nvPicPr>
          <p:cNvPr id="2" name="Picture 2" descr="logodieeseno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244" y="6237312"/>
            <a:ext cx="2123728" cy="43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51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3528" y="332656"/>
            <a:ext cx="8208912" cy="1600200"/>
          </a:xfrm>
        </p:spPr>
        <p:txBody>
          <a:bodyPr>
            <a:noAutofit/>
          </a:bodyPr>
          <a:lstStyle/>
          <a:p>
            <a:r>
              <a:rPr lang="pt-BR" sz="3600" dirty="0" smtClean="0"/>
              <a:t>Evolução do mercado de trabalho formal (em milhões de vínculos)</a:t>
            </a:r>
            <a:endParaRPr lang="pt-BR" sz="3600" dirty="0"/>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13692" y="2309422"/>
            <a:ext cx="5703971" cy="327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6228002" y="2276872"/>
            <a:ext cx="2376264" cy="3416320"/>
          </a:xfrm>
          <a:prstGeom prst="rect">
            <a:avLst/>
          </a:prstGeom>
          <a:noFill/>
        </p:spPr>
        <p:txBody>
          <a:bodyPr wrap="square" rtlCol="0">
            <a:spAutoFit/>
          </a:bodyPr>
          <a:lstStyle/>
          <a:p>
            <a:pPr marL="285750" indent="-285750">
              <a:buFont typeface="Wingdings" pitchFamily="2" charset="2"/>
              <a:buChar char="Ø"/>
            </a:pPr>
            <a:r>
              <a:rPr lang="pt-BR" dirty="0" smtClean="0"/>
              <a:t>Incorporação de mais de 20 milhões de vínculos formais no período, em um ritmo de 4,7% ao ano, em média</a:t>
            </a:r>
          </a:p>
          <a:p>
            <a:pPr marL="285750" indent="-285750">
              <a:buFont typeface="Wingdings" pitchFamily="2" charset="2"/>
              <a:buChar char="Ø"/>
            </a:pPr>
            <a:endParaRPr lang="pt-BR" dirty="0" smtClean="0"/>
          </a:p>
          <a:p>
            <a:pPr marL="285750" indent="-285750">
              <a:buFont typeface="Wingdings" pitchFamily="2" charset="2"/>
              <a:buChar char="Ø"/>
            </a:pPr>
            <a:r>
              <a:rPr lang="pt-BR" dirty="0" smtClean="0"/>
              <a:t>Segmento celetista aumentou a participação de 77,8% para 81,8%, entre 2002 e 2014</a:t>
            </a:r>
          </a:p>
        </p:txBody>
      </p:sp>
      <p:sp>
        <p:nvSpPr>
          <p:cNvPr id="6" name="CaixaDeTexto 5"/>
          <p:cNvSpPr txBox="1"/>
          <p:nvPr/>
        </p:nvSpPr>
        <p:spPr>
          <a:xfrm>
            <a:off x="323528" y="5587001"/>
            <a:ext cx="5760640" cy="430887"/>
          </a:xfrm>
          <a:prstGeom prst="rect">
            <a:avLst/>
          </a:prstGeom>
          <a:noFill/>
        </p:spPr>
        <p:txBody>
          <a:bodyPr wrap="square" rtlCol="0">
            <a:spAutoFit/>
          </a:bodyPr>
          <a:lstStyle/>
          <a:p>
            <a:r>
              <a:rPr lang="pt-BR" sz="1100" dirty="0"/>
              <a:t>Fonte: </a:t>
            </a:r>
            <a:r>
              <a:rPr lang="pt-BR" sz="1100" dirty="0" err="1" smtClean="0"/>
              <a:t>Rais</a:t>
            </a:r>
            <a:r>
              <a:rPr lang="pt-BR" sz="1100" dirty="0" smtClean="0"/>
              <a:t> (</a:t>
            </a:r>
            <a:r>
              <a:rPr lang="pt-BR" sz="1100" dirty="0" err="1" smtClean="0"/>
              <a:t>MTb</a:t>
            </a:r>
            <a:r>
              <a:rPr lang="pt-BR" sz="1100" dirty="0" smtClean="0"/>
              <a:t>). </a:t>
            </a:r>
            <a:r>
              <a:rPr lang="pt-BR" sz="1100" dirty="0"/>
              <a:t>Elaboração: DIEESE.</a:t>
            </a:r>
          </a:p>
          <a:p>
            <a:endParaRPr lang="pt-BR" sz="1100" dirty="0"/>
          </a:p>
        </p:txBody>
      </p:sp>
    </p:spTree>
    <p:extLst>
      <p:ext uri="{BB962C8B-B14F-4D97-AF65-F5344CB8AC3E}">
        <p14:creationId xmlns:p14="http://schemas.microsoft.com/office/powerpoint/2010/main" val="3515504517"/>
      </p:ext>
    </p:extLst>
  </p:cSld>
  <p:clrMapOvr>
    <a:masterClrMapping/>
  </p:clrMapOvr>
</p:sld>
</file>

<file path=ppt/theme/theme1.xml><?xml version="1.0" encoding="utf-8"?>
<a:theme xmlns:a="http://schemas.openxmlformats.org/drawingml/2006/main" name="modelo_ppoint">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TotalTime>
  <Words>2181</Words>
  <Application>Microsoft Macintosh PowerPoint</Application>
  <PresentationFormat>On-screen Show (4:3)</PresentationFormat>
  <Paragraphs>280</Paragraphs>
  <Slides>50</Slides>
  <Notes>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modelo_ppoint</vt:lpstr>
      <vt:lpstr>PowerPoint Presentation</vt:lpstr>
      <vt:lpstr>Mercado de Trabalho Brasileiro (agosto/2016)</vt:lpstr>
      <vt:lpstr>PowerPoint Presentation</vt:lpstr>
      <vt:lpstr>PowerPoint Presentation</vt:lpstr>
      <vt:lpstr>PowerPoint Presentation</vt:lpstr>
      <vt:lpstr>PowerPoint Presentation</vt:lpstr>
      <vt:lpstr>PowerPoint Presentation</vt:lpstr>
      <vt:lpstr>PowerPoint Presentation</vt:lpstr>
      <vt:lpstr>Evolução do mercado de trabalho formal (em milhões de vínculos)</vt:lpstr>
      <vt:lpstr>Evolução do estoque celetista Brasil, jan/2012 a ago/2016</vt:lpstr>
      <vt:lpstr>Admissões e desligamentos acumulados em 12 meses Brasil, jan/2012 a ago/2016</vt:lpstr>
      <vt:lpstr>PowerPoint Presentation</vt:lpstr>
      <vt:lpstr>PowerPoint Presentation</vt:lpstr>
      <vt:lpstr>PowerPoint Presentation</vt:lpstr>
      <vt:lpstr>PowerPoint Presentation</vt:lpstr>
      <vt:lpstr>Desligamentos acumulados em 12 meses por tipo Brasil, jan/2012 a ago/2016</vt:lpstr>
      <vt:lpstr>Desligamentos acumulados em 12 meses por faixa de tempo de emprego dos desligados sem justa causa Brasil, jan/2012 a ago/2016</vt:lpstr>
      <vt:lpstr>Índice do estoque celetista segundo setor de atividade econômica  Brasil, jan/2012 a ago/2016 (jan/2012=100)</vt:lpstr>
      <vt:lpstr>PowerPoint Presentation</vt:lpstr>
      <vt:lpstr>Relação salário admissão/salário desligamento por setor de atividade Brasil, 2012 a ago/2016* (média anual)</vt:lpstr>
      <vt:lpstr>PowerPoint Presentation</vt:lpstr>
      <vt:lpstr>Rotatividade e flexibilidade no mercado de trabalho</vt:lpstr>
      <vt:lpstr>Movimentação contratual no segmento celetista do mercado de trabalho - 2014</vt:lpstr>
      <vt:lpstr>Movimentação contratual no segmento celetista do mercado de trabalho</vt:lpstr>
      <vt:lpstr>Evolução da movimentação anual dos vínculos celetistas admitidos no ano  Brasil - 2002 a 2014 (em milhões de vínculos)</vt:lpstr>
      <vt:lpstr>Questões para reflexão</vt:lpstr>
      <vt:lpstr>Entendendo os números da rotatividade</vt:lpstr>
      <vt:lpstr>Taxas de rotatividade no segmento celetista do mercado de trabalho Brasil, 2003 – 2014 (em %)</vt:lpstr>
      <vt:lpstr>Distribuição dos desligamentos de vínculos celetistas no ano por causas  Brasil - 2002 a 2014 (em %)</vt:lpstr>
      <vt:lpstr>Tempo médio de emprego dos assalariados formais Países selecionados, 2014 (em anos)</vt:lpstr>
      <vt:lpstr>Por setores de atividade econômica</vt:lpstr>
      <vt:lpstr>Taxa de rotatividade descontada¹ dos vínculos celetistas segundo setor de atividade econômica  Brasil, 2003 a 2014 (em %)</vt:lpstr>
      <vt:lpstr>Segundo atributos pessoais e escolaridade</vt:lpstr>
      <vt:lpstr>Taxa de rotatividade descontada¹ dos vínculos celetistas segundo sexo  Brasil, 2003 a 2014 (em %)</vt:lpstr>
      <vt:lpstr>Taxa de rotatividade descontada¹ dos vínculos celetistas segundo faixa etária  Brasil, 2003 a 2014 (em %)</vt:lpstr>
      <vt:lpstr>Taxa de rotatividade descontada¹ dos vinculos celetistas segundo escolaridade  Brasil, 2003 a 2014 (em %)</vt:lpstr>
      <vt:lpstr>Por famílias ocupacionais (2013)</vt:lpstr>
      <vt:lpstr>Famílias ocupacionais com maior número de desligamentos celetistas  Brasil, 2014</vt:lpstr>
      <vt:lpstr>Taxas de rotatividade global e descontada¹ no segmento celetista do mercado de trabalho Brasil, 2014 (em %)</vt:lpstr>
      <vt:lpstr>Remuneração por condição do vínculo</vt:lpstr>
      <vt:lpstr>Evolução da remuneração média real dos vínculos celetistas, segundo condição do vínculo Brasil, 2003 a 2014 (em R$ de 2014)</vt:lpstr>
      <vt:lpstr>Por ESTABELECIMENTO</vt:lpstr>
      <vt:lpstr>Distribuição dos estabelecimentos segundo tipo de movimentação no ano Brasil - anos selecionados</vt:lpstr>
      <vt:lpstr>Distribuição dos estabelecimentos e dos desligamentos, por faixas de desligamentos Brasil, 2007 a 2014 (em %)</vt:lpstr>
      <vt:lpstr>Taxa de rotatividade descontada¹ no segmento celetista do mercado de trabalho Brasil, 2003 – 2014 (em %)</vt:lpstr>
      <vt:lpstr>PowerPoint Presentation</vt:lpstr>
      <vt:lpstr>Evolução da Arrecadação real Líquida do FGTS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 da Silva Matos Leal</dc:creator>
  <cp:lastModifiedBy>Clemente Ganz</cp:lastModifiedBy>
  <cp:revision>52</cp:revision>
  <dcterms:created xsi:type="dcterms:W3CDTF">2014-12-17T11:16:07Z</dcterms:created>
  <dcterms:modified xsi:type="dcterms:W3CDTF">2016-11-17T15:38:00Z</dcterms:modified>
</cp:coreProperties>
</file>