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452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114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587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3911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7161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5103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48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80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1001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2179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18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59C97-A613-4EA1-8E90-D844F49977BB}" type="datetimeFigureOut">
              <a:rPr lang="pt-BR" smtClean="0"/>
              <a:t>17/11/2016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1A6AF-038E-49C8-8F65-2874D12DC7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383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077072"/>
            <a:ext cx="6400800" cy="1561728"/>
          </a:xfrm>
        </p:spPr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O FGTS e a Política Urbana no Brasil: meio século de história (de disputa) e um futuro de incertezas</a:t>
            </a:r>
          </a:p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8136904" cy="371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513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FGTS na Habitação popular, saneamento básico e infraestrutura urbana 90/91/91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589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2400" dirty="0" smtClean="0"/>
              <a:t>Apesar da distância histórica da experiência alguns elementos para reflexão:</a:t>
            </a:r>
          </a:p>
          <a:p>
            <a:pPr marL="514350" indent="-514350">
              <a:buAutoNum type="arabicPeriod"/>
            </a:pPr>
            <a:r>
              <a:rPr lang="pt-BR" sz="2400" dirty="0" smtClean="0"/>
              <a:t>Quanto às 3 bancadas no CCFGTS, SP tinha membro nas bancadas de trabalhadores, empresário e governo, presença que atravessa Estado, Capital e Trabalho no Brasil;</a:t>
            </a:r>
          </a:p>
          <a:p>
            <a:pPr marL="514350" indent="-514350">
              <a:buAutoNum type="arabicPeriod"/>
            </a:pPr>
            <a:endParaRPr lang="pt-BR" sz="2400" dirty="0" smtClean="0"/>
          </a:p>
          <a:p>
            <a:pPr marL="514350" indent="-514350">
              <a:buAutoNum type="arabicPeriod"/>
            </a:pPr>
            <a:r>
              <a:rPr lang="pt-BR" sz="2400" dirty="0" smtClean="0"/>
              <a:t>Quanto ao debate de critérios da política de distribuição do FGTS, experiência mostra limites de critérios técnicos, impotência da tecnocracia em sustentá-los para resolução de conflitos distributivos. Condena a eficácia de critérios técnicos à capacidade de se articular a compromissos políticos entre as forças sociais e regionais.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21210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r>
              <a:rPr lang="pt-BR" sz="2800" b="1" dirty="0">
                <a:solidFill>
                  <a:srgbClr val="FF0000"/>
                </a:solidFill>
              </a:rPr>
              <a:t>FGTS na Habitação popular, saneamento básico e infraestrutura urbana 90/91/91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/>
              <a:t>3. Desacreditou-se na política social urbana praticada no período o esforço redistributivo compensatório das desigualdades do território e da urbanização brasileira que orientou a Resolução aprovada no CCFGTS por iniciativa da bancada dos trabalhadores e setores progressistas do governo.</a:t>
            </a:r>
          </a:p>
          <a:p>
            <a:pPr marL="0" indent="0">
              <a:buNone/>
            </a:pPr>
            <a:endParaRPr lang="pt-BR" sz="2800" dirty="0" smtClean="0"/>
          </a:p>
          <a:p>
            <a:pPr marL="0" indent="0">
              <a:buNone/>
            </a:pPr>
            <a:r>
              <a:rPr lang="pt-BR" sz="2800" dirty="0" smtClean="0"/>
              <a:t>4. A política social urbana praticada nos programas de habitação e urbanização popular na experiência do FGTS pós-1989 demonstrou processo de transferência de renda do trabalho para o capital(em boa medida dos trabalhadores do SE para o Capital no NE).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872799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45127"/>
          </a:xfrm>
        </p:spPr>
        <p:txBody>
          <a:bodyPr>
            <a:normAutofit fontScale="90000"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Presente e futuro do FGTS: a Habitação Popular e a Urbanização Brasileira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 smtClean="0"/>
              <a:t>Conclusão:</a:t>
            </a:r>
          </a:p>
          <a:p>
            <a:r>
              <a:rPr lang="pt-BR" dirty="0" smtClean="0"/>
              <a:t>Os 50 anos da trajetória do FGTS revelam uma disputa permanente pela apropriação dos seus recursos, inúmeras vezes aplicados de forma desviada de suas finalidades como </a:t>
            </a:r>
            <a:r>
              <a:rPr lang="pt-BR" dirty="0" smtClean="0">
                <a:solidFill>
                  <a:schemeClr val="accent1"/>
                </a:solidFill>
              </a:rPr>
              <a:t>instrumento de politica social urbana e trabalhista. </a:t>
            </a:r>
          </a:p>
          <a:p>
            <a:r>
              <a:rPr lang="pt-BR" dirty="0" smtClean="0"/>
              <a:t>Como poupança privada dos trabalhadores e  instrumento de política social urbana e trabalhista está ameaçado de </a:t>
            </a:r>
            <a:r>
              <a:rPr lang="pt-BR" dirty="0" smtClean="0">
                <a:solidFill>
                  <a:schemeClr val="tx2"/>
                </a:solidFill>
              </a:rPr>
              <a:t>captura pelo complexo financeiro imobiliário</a:t>
            </a:r>
            <a:r>
              <a:rPr lang="pt-BR" dirty="0" smtClean="0"/>
              <a:t>, especialmente pelos bancos privados e seus interesses de acumulação rentista. </a:t>
            </a:r>
          </a:p>
          <a:p>
            <a:r>
              <a:rPr lang="pt-BR" dirty="0" smtClean="0"/>
              <a:t>Mais ainda no quadro de retrocesso político neoliberal, de privatizações e políticas sociais regressivas de perda de direitos.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758243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Estratégia de luta pelo FGTS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800" dirty="0" smtClean="0"/>
              <a:t>Neste quadro dois eixos de luta são centrais:</a:t>
            </a:r>
          </a:p>
          <a:p>
            <a:r>
              <a:rPr lang="pt-BR" sz="2800" dirty="0" smtClean="0"/>
              <a:t>1. </a:t>
            </a:r>
            <a:r>
              <a:rPr lang="pt-BR" sz="2800" dirty="0" smtClean="0"/>
              <a:t>Campanha: Impedir </a:t>
            </a:r>
            <a:r>
              <a:rPr lang="pt-BR" sz="2800" dirty="0" smtClean="0"/>
              <a:t>a privatização do FGTS e garantir sua permanência e aperfeiçoamento como </a:t>
            </a:r>
            <a:r>
              <a:rPr lang="pt-BR" sz="2800" dirty="0" smtClean="0">
                <a:solidFill>
                  <a:schemeClr val="tx2"/>
                </a:solidFill>
              </a:rPr>
              <a:t>instrumento de política pública social urbana </a:t>
            </a:r>
            <a:r>
              <a:rPr lang="pt-BR" sz="2800" dirty="0" smtClean="0"/>
              <a:t>e dos </a:t>
            </a:r>
            <a:r>
              <a:rPr lang="pt-BR" sz="2800" dirty="0" smtClean="0">
                <a:solidFill>
                  <a:schemeClr val="tx2"/>
                </a:solidFill>
              </a:rPr>
              <a:t>direitos dos trabalhadores</a:t>
            </a:r>
            <a:r>
              <a:rPr lang="pt-BR" sz="2800" dirty="0" smtClean="0"/>
              <a:t>;</a:t>
            </a:r>
          </a:p>
          <a:p>
            <a:endParaRPr lang="pt-BR" sz="2800" dirty="0" smtClean="0"/>
          </a:p>
          <a:p>
            <a:r>
              <a:rPr lang="pt-BR" sz="2800" dirty="0" smtClean="0"/>
              <a:t>2. Requalificar o </a:t>
            </a:r>
            <a:r>
              <a:rPr lang="pt-BR" sz="2800" dirty="0" smtClean="0">
                <a:solidFill>
                  <a:schemeClr val="tx2"/>
                </a:solidFill>
              </a:rPr>
              <a:t>CCFGTS como arena pública </a:t>
            </a:r>
            <a:r>
              <a:rPr lang="pt-BR" sz="2800" dirty="0" smtClean="0"/>
              <a:t>de disputa e </a:t>
            </a:r>
            <a:r>
              <a:rPr lang="pt-BR" sz="2800" dirty="0" err="1" smtClean="0"/>
              <a:t>pactuação</a:t>
            </a:r>
            <a:r>
              <a:rPr lang="pt-BR" sz="2800" dirty="0" smtClean="0"/>
              <a:t> permanente das políticas de aplicação do FGTS. Representantes da </a:t>
            </a:r>
            <a:r>
              <a:rPr lang="pt-BR" sz="2800" dirty="0" smtClean="0">
                <a:solidFill>
                  <a:schemeClr val="tx2"/>
                </a:solidFill>
              </a:rPr>
              <a:t>bancada dos trabalhadores no CCFGTS</a:t>
            </a:r>
            <a:r>
              <a:rPr lang="pt-BR" sz="2800" dirty="0" smtClean="0"/>
              <a:t> sistematicamente articulados com as bases são atores estratégicos dessa batalha.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00610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FGTS principal fonte de recurso para infraestrutura urbana e habitacional da história brasileira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/>
          </a:bodyPr>
          <a:lstStyle/>
          <a:p>
            <a:r>
              <a:rPr lang="pt-BR" sz="3000" dirty="0" smtClean="0"/>
              <a:t>Anos 80: Ruptura do período autoritário veio acompanhada de crise econômica e social, Estado em crise, incapaz de atender demandas dos setores populares urbanos, agravamento das condições de vida na urbanização desigual excludente.</a:t>
            </a:r>
          </a:p>
          <a:p>
            <a:r>
              <a:rPr lang="pt-BR" sz="3000" dirty="0" smtClean="0"/>
              <a:t>Esgotadas fontes externas de financiamento para programas urbanos, desmantelada área de política urbana e habitacional do Estado.</a:t>
            </a:r>
          </a:p>
          <a:p>
            <a:r>
              <a:rPr lang="pt-BR" sz="3000" dirty="0" smtClean="0"/>
              <a:t>FGTS atravessou todo período, sobreviveu como fonte de financiamento habitação e infraestrutura urbana.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294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FGTS: agiota generoso para prefeituras, cooperativas, estados, construtores e incorporadores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72608"/>
          </a:xfrm>
        </p:spPr>
        <p:txBody>
          <a:bodyPr>
            <a:normAutofit fontScale="85000" lnSpcReduction="20000"/>
          </a:bodyPr>
          <a:lstStyle/>
          <a:p>
            <a:r>
              <a:rPr lang="pt-BR" dirty="0" smtClean="0"/>
              <a:t>FGTS surgiu junto com BNH e o SFH na </a:t>
            </a:r>
          </a:p>
          <a:p>
            <a:pPr marL="0" indent="0">
              <a:buNone/>
            </a:pPr>
            <a:r>
              <a:rPr lang="pt-BR" dirty="0" smtClean="0"/>
              <a:t>“</a:t>
            </a:r>
            <a:r>
              <a:rPr lang="pt-BR" dirty="0" smtClean="0">
                <a:solidFill>
                  <a:srgbClr val="FF0000"/>
                </a:solidFill>
              </a:rPr>
              <a:t>Visão sistêmica da questão habitacional: articular acesso à casa própria com estímulo à indústria da construção civil, ampliação da infraestrutura urbana e saneamento básico</a:t>
            </a:r>
            <a:r>
              <a:rPr lang="pt-BR" dirty="0" smtClean="0"/>
              <a:t>”</a:t>
            </a:r>
          </a:p>
          <a:p>
            <a:r>
              <a:rPr lang="pt-BR" dirty="0" smtClean="0"/>
              <a:t>Vincula política trabalhista originalmente com politica habitacional e urbana.</a:t>
            </a:r>
          </a:p>
          <a:p>
            <a:r>
              <a:rPr lang="pt-BR" dirty="0" smtClean="0"/>
              <a:t>Desde a criação recursos centralmente geridos com depósitos descentralizados bancos privados.</a:t>
            </a:r>
          </a:p>
          <a:p>
            <a:r>
              <a:rPr lang="pt-BR" dirty="0" smtClean="0"/>
              <a:t>Agentes promotores sistema FGTS (cooperativas hab./</a:t>
            </a:r>
            <a:r>
              <a:rPr lang="pt-BR" dirty="0" err="1" smtClean="0"/>
              <a:t>COHABs</a:t>
            </a:r>
            <a:r>
              <a:rPr lang="pt-BR" dirty="0" smtClean="0"/>
              <a:t>/Prefeituras/Governos Estaduais) encaminhavam projetos ao BNH.</a:t>
            </a:r>
          </a:p>
          <a:p>
            <a:r>
              <a:rPr lang="pt-BR" dirty="0" smtClean="0"/>
              <a:t>Atendeu bem a classe média, nem tanto ao setor popular urbano, diante do déficit habitacional.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024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O papel do CCFGTS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904656"/>
          </a:xfrm>
        </p:spPr>
        <p:txBody>
          <a:bodyPr>
            <a:normAutofit/>
          </a:bodyPr>
          <a:lstStyle/>
          <a:p>
            <a:r>
              <a:rPr lang="pt-BR" sz="2800" dirty="0" smtClean="0"/>
              <a:t>Desde a criação 66 previu o CCFGTS: instancia definidora da política. De 66 a 86: CCFGTS foi burocrático. De 86 a 88: com a passagem do FGTS para a CEF foi desativado.</a:t>
            </a:r>
          </a:p>
          <a:p>
            <a:r>
              <a:rPr lang="pt-BR" sz="2800" dirty="0" smtClean="0"/>
              <a:t>Em 1989 pressão sindicalismo combativo apoio de deputados e Ministra Dorothéa, reformula o sistema FGTS requalifica CCFGTS com 3 bancadas: 1. Trabalhadores (CUT,CGT e FS); 2. Patronal (</a:t>
            </a:r>
            <a:r>
              <a:rPr lang="pt-BR" sz="2800" dirty="0" err="1" smtClean="0"/>
              <a:t>Sinduscon</a:t>
            </a:r>
            <a:r>
              <a:rPr lang="pt-BR" sz="2800" dirty="0" smtClean="0"/>
              <a:t>, FNC, Febraban); 3. Governo. </a:t>
            </a:r>
          </a:p>
          <a:p>
            <a:r>
              <a:rPr lang="pt-BR" sz="2800" dirty="0" smtClean="0"/>
              <a:t>Competência do CCFGTS: Diretrizes e </a:t>
            </a:r>
            <a:r>
              <a:rPr lang="pt-BR" sz="2800" dirty="0" smtClean="0">
                <a:solidFill>
                  <a:srgbClr val="FF0000"/>
                </a:solidFill>
              </a:rPr>
              <a:t>alocação do FGTS em consonância com a PNDU, politica de habitação popular, saneamento básico e infraestrutura urbana</a:t>
            </a:r>
            <a:r>
              <a:rPr lang="pt-BR" sz="2800" dirty="0" smtClean="0"/>
              <a:t> (Lei Federal 7839/89)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38527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Para onde vai o dinheiro? A disputa pela distribuição territorial do FGTS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805264"/>
          </a:xfrm>
        </p:spPr>
        <p:txBody>
          <a:bodyPr>
            <a:normAutofit/>
          </a:bodyPr>
          <a:lstStyle/>
          <a:p>
            <a:r>
              <a:rPr lang="pt-BR" sz="2800" dirty="0" smtClean="0"/>
              <a:t>CCFGTS requalificado: natureza política de fórum privilegiado para negociação da alocação territorial, gestão e apropriação do FGTS para habitação e urbanização.</a:t>
            </a:r>
          </a:p>
          <a:p>
            <a:r>
              <a:rPr lang="pt-BR" sz="2800" dirty="0" smtClean="0"/>
              <a:t>A partir de 89: alocação territorial do FGTS para programas urbanos polemiza a disputa dentro e fora do CCFGTS, divide burocracia estatal, parlamentares, governadores e as 3 bancadas.</a:t>
            </a:r>
          </a:p>
          <a:p>
            <a:r>
              <a:rPr lang="pt-BR" sz="2800" dirty="0" smtClean="0"/>
              <a:t>Em 90 acusação de uso político do FGTS à revelia do plano de aplicação aprovado no CCFGTS: antes de 90 AL, CE, MG, PE e RS teriam sido punidos. Os beneficiados: MA, PB, PR, PI, SE e DF.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661661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Critérios para distribuição territorial justa do FGTS para habitação e urbanização</a:t>
            </a:r>
            <a:endParaRPr lang="pt-BR" sz="28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 lnSpcReduction="10000"/>
          </a:bodyPr>
          <a:lstStyle/>
          <a:p>
            <a:r>
              <a:rPr lang="pt-BR" sz="2800" dirty="0" smtClean="0"/>
              <a:t>Esforço da bancada dos trabalhadores com setores do governo por critérios objetivos transparentes para distribuição territorial aprovou a Resolução No. 9/89.</a:t>
            </a:r>
          </a:p>
          <a:p>
            <a:endParaRPr lang="pt-BR" sz="2800" dirty="0" smtClean="0"/>
          </a:p>
          <a:p>
            <a:r>
              <a:rPr lang="pt-BR" sz="2800" dirty="0" smtClean="0"/>
              <a:t>Critérios de territorialidade: 1.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população </a:t>
            </a:r>
            <a:r>
              <a:rPr lang="pt-BR" sz="2800" dirty="0" smtClean="0"/>
              <a:t>do estado (</a:t>
            </a:r>
            <a:r>
              <a:rPr lang="pt-BR" sz="2800" dirty="0" smtClean="0">
                <a:solidFill>
                  <a:srgbClr val="FF0000"/>
                </a:solidFill>
              </a:rPr>
              <a:t>peso 3</a:t>
            </a:r>
            <a:r>
              <a:rPr lang="pt-BR" sz="2800" dirty="0" smtClean="0"/>
              <a:t>) 2. região e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extensão</a:t>
            </a:r>
            <a:r>
              <a:rPr lang="pt-BR" sz="2800" dirty="0" smtClean="0"/>
              <a:t> territorial (</a:t>
            </a:r>
            <a:r>
              <a:rPr lang="pt-BR" sz="2800" dirty="0" smtClean="0">
                <a:solidFill>
                  <a:srgbClr val="FF0000"/>
                </a:solidFill>
              </a:rPr>
              <a:t>peso 2</a:t>
            </a:r>
            <a:r>
              <a:rPr lang="pt-BR" sz="2800" dirty="0" smtClean="0"/>
              <a:t>) 3. indicadores de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demanda/carência habitação popular, saneamento e infraestrutura (</a:t>
            </a:r>
            <a:r>
              <a:rPr lang="pt-BR" sz="2800" dirty="0" smtClean="0">
                <a:solidFill>
                  <a:srgbClr val="FF0000"/>
                </a:solidFill>
              </a:rPr>
              <a:t>peso 5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) </a:t>
            </a:r>
            <a:r>
              <a:rPr lang="pt-BR" sz="2800" dirty="0" smtClean="0"/>
              <a:t>4. </a:t>
            </a:r>
            <a:r>
              <a:rPr lang="pt-BR" sz="2800" dirty="0" smtClean="0">
                <a:solidFill>
                  <a:schemeClr val="accent1">
                    <a:lumMod val="75000"/>
                  </a:schemeClr>
                </a:solidFill>
              </a:rPr>
              <a:t>arrecadação</a:t>
            </a:r>
            <a:r>
              <a:rPr lang="pt-BR" sz="2800" dirty="0" smtClean="0"/>
              <a:t> do FGTS</a:t>
            </a:r>
          </a:p>
          <a:p>
            <a:endParaRPr lang="pt-BR" sz="2800" dirty="0" smtClean="0"/>
          </a:p>
          <a:p>
            <a:r>
              <a:rPr lang="pt-BR" sz="2800" dirty="0" smtClean="0"/>
              <a:t>Resolução 9: caráter redistributivo e compensatório das desigualdades sociais e urbanas para barrar tráficos de influencia na politica urbana. 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94771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>
            <a:normAutofit fontScale="90000"/>
          </a:bodyPr>
          <a:lstStyle/>
          <a:p>
            <a:r>
              <a:rPr lang="pt-BR" sz="3200" b="1" dirty="0" smtClean="0">
                <a:solidFill>
                  <a:srgbClr val="FF0000"/>
                </a:solidFill>
              </a:rPr>
              <a:t>Guerra dos critérios para distribuição territorial do FGTS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949280"/>
          </a:xfrm>
        </p:spPr>
        <p:txBody>
          <a:bodyPr>
            <a:normAutofit/>
          </a:bodyPr>
          <a:lstStyle/>
          <a:p>
            <a:r>
              <a:rPr lang="pt-BR" sz="2800" dirty="0" smtClean="0"/>
              <a:t>Aliança entre Construção Civil e lideranças políticas do Nordeste, Norte e Centro-Oeste articula com governadores novos critérios compensação das desigualdades regionais.</a:t>
            </a:r>
          </a:p>
          <a:p>
            <a:endParaRPr lang="pt-BR" sz="2800" dirty="0" smtClean="0"/>
          </a:p>
          <a:p>
            <a:r>
              <a:rPr lang="pt-BR" sz="2800" dirty="0" smtClean="0"/>
              <a:t>Defesa da Resolução: Sul e Sudeste pagam juros altos (6% habitação, 12% saneamento e infraestrutura) permite que Nordeste, Norte e Centro-Oeste paguem juros baixos (3% hab., 6% saneamento e infraestrutura). </a:t>
            </a:r>
          </a:p>
          <a:p>
            <a:r>
              <a:rPr lang="pt-BR" sz="2800" dirty="0" smtClean="0"/>
              <a:t>SP arrecada 38% do FGTS nacional recebe 23% p/Hab., San e Infraestrutura, cede 15% arrecadou. NE arrecada 22% recebe 29% do FGTS nacional.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541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</a:rPr>
              <a:t>Guerra </a:t>
            </a:r>
            <a:r>
              <a:rPr lang="pt-BR" sz="2800" b="1" dirty="0">
                <a:solidFill>
                  <a:srgbClr val="FF0000"/>
                </a:solidFill>
              </a:rPr>
              <a:t>dos critérios para distribuição territorial do FGTS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/>
          </a:bodyPr>
          <a:lstStyle/>
          <a:p>
            <a:r>
              <a:rPr lang="pt-BR" sz="2800" dirty="0" smtClean="0"/>
              <a:t>Polêmica do Relatório FGTS 90 CEF:</a:t>
            </a:r>
          </a:p>
          <a:p>
            <a:r>
              <a:rPr lang="pt-BR" sz="2800" dirty="0" smtClean="0"/>
              <a:t>SP com </a:t>
            </a:r>
            <a:r>
              <a:rPr lang="pt-BR" sz="2800" dirty="0" smtClean="0">
                <a:solidFill>
                  <a:srgbClr val="FF0000"/>
                </a:solidFill>
              </a:rPr>
              <a:t>59%</a:t>
            </a:r>
            <a:r>
              <a:rPr lang="pt-BR" sz="2800" dirty="0" smtClean="0"/>
              <a:t> arrecadação líquida nacional recebeu </a:t>
            </a:r>
            <a:r>
              <a:rPr lang="pt-BR" sz="2800" dirty="0" smtClean="0">
                <a:solidFill>
                  <a:srgbClr val="FF0000"/>
                </a:solidFill>
              </a:rPr>
              <a:t>18%</a:t>
            </a:r>
            <a:r>
              <a:rPr lang="pt-BR" sz="2800" dirty="0" smtClean="0"/>
              <a:t> p/investimento programas urbanos. </a:t>
            </a:r>
          </a:p>
          <a:p>
            <a:endParaRPr lang="pt-BR" sz="2800" dirty="0" smtClean="0"/>
          </a:p>
          <a:p>
            <a:r>
              <a:rPr lang="pt-BR" sz="2800" dirty="0" smtClean="0"/>
              <a:t>Norte, Nordeste e Centro-Oeste com </a:t>
            </a:r>
            <a:r>
              <a:rPr lang="pt-BR" sz="2800" dirty="0" smtClean="0">
                <a:solidFill>
                  <a:srgbClr val="FF0000"/>
                </a:solidFill>
              </a:rPr>
              <a:t>22% </a:t>
            </a:r>
            <a:r>
              <a:rPr lang="pt-BR" sz="2800" dirty="0" smtClean="0"/>
              <a:t>arrecadação líquida nacional receberam </a:t>
            </a:r>
            <a:r>
              <a:rPr lang="pt-BR" sz="2800" dirty="0" smtClean="0">
                <a:solidFill>
                  <a:srgbClr val="FF0000"/>
                </a:solidFill>
              </a:rPr>
              <a:t>64,48% </a:t>
            </a:r>
            <a:r>
              <a:rPr lang="pt-BR" sz="2800" dirty="0" smtClean="0"/>
              <a:t>p/investimentos programas urbanos.</a:t>
            </a:r>
          </a:p>
          <a:p>
            <a:endParaRPr lang="pt-BR" sz="2800" dirty="0" smtClean="0"/>
          </a:p>
          <a:p>
            <a:r>
              <a:rPr lang="pt-BR" sz="2800" dirty="0" smtClean="0"/>
              <a:t>Debate: apesar da política redistributiva seguem migrações p/Sul e Sudeste, sem habitação e infraestrutura, cresce </a:t>
            </a:r>
            <a:r>
              <a:rPr lang="pt-BR" sz="2800" dirty="0" err="1" smtClean="0"/>
              <a:t>favelamento</a:t>
            </a:r>
            <a:r>
              <a:rPr lang="pt-BR" sz="2800" dirty="0" smtClean="0"/>
              <a:t> e </a:t>
            </a:r>
            <a:r>
              <a:rPr lang="pt-BR" sz="2800" dirty="0" err="1" smtClean="0"/>
              <a:t>encortiçamento</a:t>
            </a:r>
            <a:r>
              <a:rPr lang="pt-BR" sz="2800" dirty="0" smtClean="0"/>
              <a:t>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9035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rgbClr val="FF0000"/>
                </a:solidFill>
              </a:rPr>
              <a:t>Guerra </a:t>
            </a:r>
            <a:r>
              <a:rPr lang="pt-BR" sz="2400" b="1" dirty="0">
                <a:solidFill>
                  <a:srgbClr val="FF0000"/>
                </a:solidFill>
              </a:rPr>
              <a:t>dos critérios para distribuição territorial do FGTS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/>
              <a:t>Pressão da coalizão Norte, Nordeste e Centro-Oeste contra a Res. CCFGTS 89/nova proposta CEF 90/ Aplicado 91: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sz="3000" dirty="0" smtClean="0"/>
          </a:p>
          <a:p>
            <a:endParaRPr lang="pt-BR" sz="3000" dirty="0"/>
          </a:p>
          <a:p>
            <a:endParaRPr lang="pt-BR" sz="3000" dirty="0" smtClean="0"/>
          </a:p>
          <a:p>
            <a:endParaRPr lang="pt-BR" sz="3000" dirty="0"/>
          </a:p>
          <a:p>
            <a:r>
              <a:rPr lang="pt-BR" sz="3000" dirty="0" smtClean="0"/>
              <a:t>Saída da crise urbana: aplicar FGTS em </a:t>
            </a:r>
            <a:r>
              <a:rPr lang="pt-BR" sz="3000" dirty="0" err="1" smtClean="0"/>
              <a:t>Hab.popular</a:t>
            </a:r>
            <a:r>
              <a:rPr lang="pt-BR" sz="3000" dirty="0" smtClean="0"/>
              <a:t>/saneamento básico/infraestrutura urbana nas regiões + pobres aliviar caos urbano em SP, Sudeste e Sul.</a:t>
            </a:r>
          </a:p>
          <a:p>
            <a:r>
              <a:rPr lang="pt-BR" sz="3000" dirty="0" err="1" smtClean="0"/>
              <a:t>Hab.popular</a:t>
            </a:r>
            <a:r>
              <a:rPr lang="pt-BR" sz="3000" dirty="0" smtClean="0"/>
              <a:t>: além de novas moradias, </a:t>
            </a:r>
            <a:r>
              <a:rPr lang="pt-BR" sz="3000" dirty="0" err="1" smtClean="0"/>
              <a:t>reg.fund</a:t>
            </a:r>
            <a:r>
              <a:rPr lang="pt-BR" sz="3000" dirty="0" smtClean="0"/>
              <a:t>., urbanização de favelas, infraestrutura equipamentos comunitários, lote com infraestrutura, material para construção e reforma.</a:t>
            </a:r>
            <a:endParaRPr lang="pt-BR" sz="3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0109975"/>
              </p:ext>
            </p:extLst>
          </p:nvPr>
        </p:nvGraphicFramePr>
        <p:xfrm>
          <a:off x="1043608" y="1268760"/>
          <a:ext cx="6576392" cy="33012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4098"/>
                <a:gridCol w="1644098"/>
                <a:gridCol w="1644098"/>
                <a:gridCol w="1644098"/>
              </a:tblGrid>
              <a:tr h="936104">
                <a:tc>
                  <a:txBody>
                    <a:bodyPr/>
                    <a:lstStyle/>
                    <a:p>
                      <a:r>
                        <a:rPr lang="pt-BR" dirty="0" smtClean="0"/>
                        <a:t>Região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Distribuição Resolução 1989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Nova Proposta CEF 1990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Aplicado Habitação Popular </a:t>
                      </a:r>
                      <a:r>
                        <a:rPr lang="pt-BR" baseline="0" dirty="0" smtClean="0"/>
                        <a:t>1991</a:t>
                      </a:r>
                      <a:endParaRPr lang="pt-BR" dirty="0"/>
                    </a:p>
                  </a:txBody>
                  <a:tcPr/>
                </a:tc>
              </a:tr>
              <a:tr h="473030">
                <a:tc>
                  <a:txBody>
                    <a:bodyPr/>
                    <a:lstStyle/>
                    <a:p>
                      <a:r>
                        <a:rPr lang="pt-BR" dirty="0" smtClean="0"/>
                        <a:t>Norte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6,85 %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13,03 %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5,21 %</a:t>
                      </a:r>
                      <a:endParaRPr lang="pt-BR" dirty="0"/>
                    </a:p>
                  </a:txBody>
                  <a:tcPr/>
                </a:tc>
              </a:tr>
              <a:tr h="473030">
                <a:tc>
                  <a:txBody>
                    <a:bodyPr/>
                    <a:lstStyle/>
                    <a:p>
                      <a:r>
                        <a:rPr lang="pt-BR" dirty="0" smtClean="0"/>
                        <a:t>Nordeste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25,96 %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43,02 %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22,38 %</a:t>
                      </a:r>
                      <a:endParaRPr lang="pt-BR" dirty="0"/>
                    </a:p>
                  </a:txBody>
                  <a:tcPr/>
                </a:tc>
              </a:tr>
              <a:tr h="473030">
                <a:tc>
                  <a:txBody>
                    <a:bodyPr/>
                    <a:lstStyle/>
                    <a:p>
                      <a:r>
                        <a:rPr lang="pt-BR" dirty="0" smtClean="0"/>
                        <a:t>Sudeste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45,07 %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23,74 %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51,60 %</a:t>
                      </a:r>
                      <a:endParaRPr lang="pt-BR" dirty="0"/>
                    </a:p>
                  </a:txBody>
                  <a:tcPr/>
                </a:tc>
              </a:tr>
              <a:tr h="473030">
                <a:tc>
                  <a:txBody>
                    <a:bodyPr/>
                    <a:lstStyle/>
                    <a:p>
                      <a:r>
                        <a:rPr lang="pt-BR" dirty="0" smtClean="0"/>
                        <a:t>Sul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14,08 %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10,33 %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14,28 %</a:t>
                      </a:r>
                      <a:endParaRPr lang="pt-BR" dirty="0"/>
                    </a:p>
                  </a:txBody>
                  <a:tcPr/>
                </a:tc>
              </a:tr>
              <a:tr h="473030">
                <a:tc>
                  <a:txBody>
                    <a:bodyPr/>
                    <a:lstStyle/>
                    <a:p>
                      <a:r>
                        <a:rPr lang="pt-BR" dirty="0" smtClean="0"/>
                        <a:t>Centro-Oeste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8,04 %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9,88 %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  6,54 %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115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</TotalTime>
  <Words>1234</Words>
  <Application>Microsoft Office PowerPoint</Application>
  <PresentationFormat>Apresentação na tela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Tema do Office</vt:lpstr>
      <vt:lpstr>Apresentação do PowerPoint</vt:lpstr>
      <vt:lpstr>FGTS principal fonte de recurso para infraestrutura urbana e habitacional da história brasileira</vt:lpstr>
      <vt:lpstr>FGTS: agiota generoso para prefeituras, cooperativas, estados, construtores e incorporadores</vt:lpstr>
      <vt:lpstr>O papel do CCFGTS</vt:lpstr>
      <vt:lpstr>Para onde vai o dinheiro? A disputa pela distribuição territorial do FGTS</vt:lpstr>
      <vt:lpstr>Critérios para distribuição territorial justa do FGTS para habitação e urbanização</vt:lpstr>
      <vt:lpstr>Guerra dos critérios para distribuição territorial do FGTS</vt:lpstr>
      <vt:lpstr>Guerra dos critérios para distribuição territorial do FGTS</vt:lpstr>
      <vt:lpstr>Guerra dos critérios para distribuição territorial do FGTS</vt:lpstr>
      <vt:lpstr>FGTS na Habitação popular, saneamento básico e infraestrutura urbana 90/91/91</vt:lpstr>
      <vt:lpstr>FGTS na Habitação popular, saneamento básico e infraestrutura urbana 90/91/91</vt:lpstr>
      <vt:lpstr>Presente e futuro do FGTS: a Habitação Popular e a Urbanização Brasileira</vt:lpstr>
      <vt:lpstr>Estratégia de luta pelo FGTS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Sony</dc:creator>
  <cp:lastModifiedBy>Sony</cp:lastModifiedBy>
  <cp:revision>26</cp:revision>
  <dcterms:created xsi:type="dcterms:W3CDTF">2016-11-11T20:41:32Z</dcterms:created>
  <dcterms:modified xsi:type="dcterms:W3CDTF">2016-11-17T11:39:46Z</dcterms:modified>
</cp:coreProperties>
</file>