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sldIdLst>
    <p:sldId id="256" r:id="rId3"/>
    <p:sldId id="257" r:id="rId4"/>
    <p:sldId id="282" r:id="rId5"/>
    <p:sldId id="285" r:id="rId6"/>
    <p:sldId id="305" r:id="rId7"/>
    <p:sldId id="306" r:id="rId8"/>
    <p:sldId id="316" r:id="rId9"/>
    <p:sldId id="317" r:id="rId10"/>
    <p:sldId id="320" r:id="rId11"/>
    <p:sldId id="318" r:id="rId12"/>
    <p:sldId id="321" r:id="rId13"/>
    <p:sldId id="322" r:id="rId14"/>
    <p:sldId id="324" r:id="rId15"/>
    <p:sldId id="329" r:id="rId16"/>
    <p:sldId id="334" r:id="rId17"/>
    <p:sldId id="335" r:id="rId18"/>
    <p:sldId id="323" r:id="rId19"/>
    <p:sldId id="333" r:id="rId20"/>
    <p:sldId id="336" r:id="rId21"/>
    <p:sldId id="330" r:id="rId22"/>
    <p:sldId id="281" r:id="rId23"/>
  </p:sldIdLst>
  <p:sldSz cx="9144000" cy="6858000" type="screen4x3"/>
  <p:notesSz cx="6858000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5597"/>
    <a:srgbClr val="EF8511"/>
    <a:srgbClr val="3366FF"/>
    <a:srgbClr val="C77B55"/>
    <a:srgbClr val="FF6699"/>
    <a:srgbClr val="202082"/>
    <a:srgbClr val="7575DD"/>
    <a:srgbClr val="C27CBA"/>
    <a:srgbClr val="CA8CC3"/>
    <a:srgbClr val="FF5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>
      <p:cViewPr varScale="1">
        <p:scale>
          <a:sx n="84" d="100"/>
          <a:sy n="84" d="100"/>
        </p:scale>
        <p:origin x="1050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AAAE2-3A1D-4CAD-8323-81CA527EE4C5}" type="doc">
      <dgm:prSet loTypeId="urn:microsoft.com/office/officeart/2005/8/layout/cycle3" loCatId="cycle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D663E152-BD86-4C0F-AF4E-55122C29A36C}">
      <dgm:prSet phldrT="[Texto]" custT="1"/>
      <dgm:spPr/>
      <dgm:t>
        <a:bodyPr/>
        <a:lstStyle/>
        <a:p>
          <a:r>
            <a:rPr lang="pt-BR" sz="2800" b="1" dirty="0" smtClean="0">
              <a:latin typeface="Century Gothic" panose="020B0502020202020204" pitchFamily="34" charset="0"/>
            </a:rPr>
            <a:t>ACESSA APP</a:t>
          </a:r>
          <a:endParaRPr lang="pt-BR" sz="2800" b="1" dirty="0">
            <a:latin typeface="Century Gothic" panose="020B0502020202020204" pitchFamily="34" charset="0"/>
          </a:endParaRPr>
        </a:p>
      </dgm:t>
    </dgm:pt>
    <dgm:pt modelId="{E104D657-5306-494A-844A-B2ECF0DD9C95}" type="parTrans" cxnId="{6523E882-18CD-44C4-B771-6191FDAEE0FF}">
      <dgm:prSet/>
      <dgm:spPr/>
      <dgm:t>
        <a:bodyPr/>
        <a:lstStyle/>
        <a:p>
          <a:endParaRPr lang="pt-BR"/>
        </a:p>
      </dgm:t>
    </dgm:pt>
    <dgm:pt modelId="{EE624682-E271-4440-80E6-01B622098918}" type="sibTrans" cxnId="{6523E882-18CD-44C4-B771-6191FDAEE0FF}">
      <dgm:prSet/>
      <dgm:spPr/>
      <dgm:t>
        <a:bodyPr/>
        <a:lstStyle/>
        <a:p>
          <a:endParaRPr lang="pt-BR"/>
        </a:p>
      </dgm:t>
    </dgm:pt>
    <dgm:pt modelId="{6B718622-4156-4EF6-A8CB-2C82AB8941F0}">
      <dgm:prSet phldrT="[Texto]" custT="1"/>
      <dgm:spPr/>
      <dgm:t>
        <a:bodyPr/>
        <a:lstStyle/>
        <a:p>
          <a:r>
            <a:rPr lang="pt-BR" sz="2800" b="1" dirty="0" smtClean="0">
              <a:latin typeface="Century Gothic" panose="020B0502020202020204" pitchFamily="34" charset="0"/>
            </a:rPr>
            <a:t>INFORMA DADOS</a:t>
          </a:r>
          <a:endParaRPr lang="pt-BR" sz="2800" b="1" dirty="0">
            <a:latin typeface="Century Gothic" panose="020B0502020202020204" pitchFamily="34" charset="0"/>
          </a:endParaRPr>
        </a:p>
      </dgm:t>
    </dgm:pt>
    <dgm:pt modelId="{AFF8CED2-FA76-4091-BF2B-4814C5257BD7}" type="parTrans" cxnId="{6D5C2098-372E-474E-9ED0-D869F2508426}">
      <dgm:prSet/>
      <dgm:spPr/>
      <dgm:t>
        <a:bodyPr/>
        <a:lstStyle/>
        <a:p>
          <a:endParaRPr lang="pt-BR"/>
        </a:p>
      </dgm:t>
    </dgm:pt>
    <dgm:pt modelId="{39E07C95-8A50-4F99-8BEB-B088A345058B}" type="sibTrans" cxnId="{6D5C2098-372E-474E-9ED0-D869F2508426}">
      <dgm:prSet/>
      <dgm:spPr/>
      <dgm:t>
        <a:bodyPr/>
        <a:lstStyle/>
        <a:p>
          <a:endParaRPr lang="pt-BR"/>
        </a:p>
      </dgm:t>
    </dgm:pt>
    <dgm:pt modelId="{D5175456-BB5D-42A4-A336-BB9AFA3CB7AB}">
      <dgm:prSet phldrT="[Texto]" custT="1"/>
      <dgm:spPr/>
      <dgm:t>
        <a:bodyPr/>
        <a:lstStyle/>
        <a:p>
          <a:r>
            <a:rPr lang="pt-BR" sz="2000" b="1" dirty="0" smtClean="0">
              <a:latin typeface="Century Gothic" panose="020B0502020202020204" pitchFamily="34" charset="0"/>
            </a:rPr>
            <a:t>DIGITALIZA DOCUMENTOS</a:t>
          </a:r>
          <a:endParaRPr lang="pt-BR" sz="2000" b="1" dirty="0">
            <a:latin typeface="Century Gothic" panose="020B0502020202020204" pitchFamily="34" charset="0"/>
          </a:endParaRPr>
        </a:p>
      </dgm:t>
    </dgm:pt>
    <dgm:pt modelId="{042A9FBA-F035-4F7D-B313-9AC0B9E293F2}" type="parTrans" cxnId="{F0858ED3-169A-4DE6-9492-53E179BDC7ED}">
      <dgm:prSet/>
      <dgm:spPr/>
      <dgm:t>
        <a:bodyPr/>
        <a:lstStyle/>
        <a:p>
          <a:endParaRPr lang="pt-BR"/>
        </a:p>
      </dgm:t>
    </dgm:pt>
    <dgm:pt modelId="{F935FAF4-123D-4C07-96BA-D191523F5A18}" type="sibTrans" cxnId="{F0858ED3-169A-4DE6-9492-53E179BDC7ED}">
      <dgm:prSet/>
      <dgm:spPr/>
      <dgm:t>
        <a:bodyPr/>
        <a:lstStyle/>
        <a:p>
          <a:endParaRPr lang="pt-BR"/>
        </a:p>
      </dgm:t>
    </dgm:pt>
    <dgm:pt modelId="{A3DA85BD-ED8A-446B-B143-2883A9FE0B5B}">
      <dgm:prSet phldrT="[Texto]" custT="1"/>
      <dgm:spPr/>
      <dgm:t>
        <a:bodyPr/>
        <a:lstStyle/>
        <a:p>
          <a:r>
            <a:rPr lang="pt-BR" sz="2000" b="1" dirty="0" smtClean="0">
              <a:latin typeface="Century Gothic" panose="020B0502020202020204" pitchFamily="34" charset="0"/>
            </a:rPr>
            <a:t>ANALISA E AUTORIZA SAQUE</a:t>
          </a:r>
          <a:endParaRPr lang="pt-BR" sz="2000" b="1" dirty="0">
            <a:latin typeface="Century Gothic" panose="020B0502020202020204" pitchFamily="34" charset="0"/>
          </a:endParaRPr>
        </a:p>
      </dgm:t>
    </dgm:pt>
    <dgm:pt modelId="{F013745E-55D9-448C-BBEB-C4FCC156AAAE}" type="parTrans" cxnId="{1FDFAE70-FBD4-4C04-BBCA-29EB2C666056}">
      <dgm:prSet/>
      <dgm:spPr/>
      <dgm:t>
        <a:bodyPr/>
        <a:lstStyle/>
        <a:p>
          <a:endParaRPr lang="pt-BR"/>
        </a:p>
      </dgm:t>
    </dgm:pt>
    <dgm:pt modelId="{8FAD8184-C6D3-47E2-919C-946FB2766D9B}" type="sibTrans" cxnId="{1FDFAE70-FBD4-4C04-BBCA-29EB2C666056}">
      <dgm:prSet/>
      <dgm:spPr/>
      <dgm:t>
        <a:bodyPr/>
        <a:lstStyle/>
        <a:p>
          <a:endParaRPr lang="pt-BR"/>
        </a:p>
      </dgm:t>
    </dgm:pt>
    <dgm:pt modelId="{6D653C87-1D36-4806-A561-B915536C08B7}">
      <dgm:prSet custT="1"/>
      <dgm:spPr/>
      <dgm:t>
        <a:bodyPr/>
        <a:lstStyle/>
        <a:p>
          <a:r>
            <a:rPr lang="pt-BR" sz="2000" b="1" dirty="0" smtClean="0">
              <a:latin typeface="Century Gothic" panose="020B0502020202020204" pitchFamily="34" charset="0"/>
            </a:rPr>
            <a:t>ATESTA CONFORMI-DADE</a:t>
          </a:r>
          <a:endParaRPr lang="pt-BR" sz="2000" b="1" dirty="0">
            <a:latin typeface="Century Gothic" panose="020B0502020202020204" pitchFamily="34" charset="0"/>
          </a:endParaRPr>
        </a:p>
      </dgm:t>
    </dgm:pt>
    <dgm:pt modelId="{08231292-775B-48CF-A2F2-247DCB06203D}" type="parTrans" cxnId="{7ED222BC-6D6F-461B-9A40-917084100398}">
      <dgm:prSet/>
      <dgm:spPr/>
      <dgm:t>
        <a:bodyPr/>
        <a:lstStyle/>
        <a:p>
          <a:endParaRPr lang="pt-BR"/>
        </a:p>
      </dgm:t>
    </dgm:pt>
    <dgm:pt modelId="{91278DAC-5E7F-4FCB-A87D-AF1F1AC56FAE}" type="sibTrans" cxnId="{7ED222BC-6D6F-461B-9A40-917084100398}">
      <dgm:prSet/>
      <dgm:spPr/>
      <dgm:t>
        <a:bodyPr/>
        <a:lstStyle/>
        <a:p>
          <a:endParaRPr lang="pt-BR"/>
        </a:p>
      </dgm:t>
    </dgm:pt>
    <dgm:pt modelId="{432D8319-2D3D-4557-9B06-2F459286616D}">
      <dgm:prSet phldrT="[Texto]"/>
      <dgm:spPr/>
      <dgm:t>
        <a:bodyPr/>
        <a:lstStyle/>
        <a:p>
          <a:r>
            <a:rPr lang="pt-BR" b="1" dirty="0" smtClean="0">
              <a:latin typeface="Century Gothic" panose="020B0502020202020204" pitchFamily="34" charset="0"/>
            </a:rPr>
            <a:t>Recebe o valor </a:t>
          </a:r>
          <a:endParaRPr lang="pt-BR" b="1" dirty="0">
            <a:latin typeface="Century Gothic" panose="020B0502020202020204" pitchFamily="34" charset="0"/>
          </a:endParaRPr>
        </a:p>
      </dgm:t>
    </dgm:pt>
    <dgm:pt modelId="{48DA5421-EB7C-4A3F-8900-FB45AFE05431}" type="parTrans" cxnId="{BFFB06E8-D0A8-4688-9EFF-FC2B669D7508}">
      <dgm:prSet/>
      <dgm:spPr/>
      <dgm:t>
        <a:bodyPr/>
        <a:lstStyle/>
        <a:p>
          <a:endParaRPr lang="pt-BR"/>
        </a:p>
      </dgm:t>
    </dgm:pt>
    <dgm:pt modelId="{8AE3D772-A339-4FFD-88AA-0C1F1EF908F4}" type="sibTrans" cxnId="{BFFB06E8-D0A8-4688-9EFF-FC2B669D7508}">
      <dgm:prSet/>
      <dgm:spPr/>
      <dgm:t>
        <a:bodyPr/>
        <a:lstStyle/>
        <a:p>
          <a:endParaRPr lang="pt-BR"/>
        </a:p>
      </dgm:t>
    </dgm:pt>
    <dgm:pt modelId="{9A41E431-DFDC-4D9B-B11D-4CE079FD6C52}" type="pres">
      <dgm:prSet presAssocID="{DF1AAAE2-3A1D-4CAD-8323-81CA527EE4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F95F5FD-AB2B-4A2F-A785-5F16415AF656}" type="pres">
      <dgm:prSet presAssocID="{DF1AAAE2-3A1D-4CAD-8323-81CA527EE4C5}" presName="cycle" presStyleCnt="0"/>
      <dgm:spPr/>
    </dgm:pt>
    <dgm:pt modelId="{C67B77B5-53F6-4129-8122-DCD4F357B0CD}" type="pres">
      <dgm:prSet presAssocID="{D663E152-BD86-4C0F-AF4E-55122C29A36C}" presName="nodeFirstNode" presStyleLbl="node1" presStyleIdx="0" presStyleCnt="6" custRadScaleRad="140211" custRadScaleInc="1391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4D37B1-5CF6-484F-B370-72965DAAC565}" type="pres">
      <dgm:prSet presAssocID="{EE624682-E271-4440-80E6-01B622098918}" presName="sibTransFirstNode" presStyleLbl="bgShp" presStyleIdx="0" presStyleCnt="1" custLinFactNeighborX="-53806" custLinFactNeighborY="-22065" custRadScaleRad="282831" custRadScaleInc="-2147483648"/>
      <dgm:spPr/>
      <dgm:t>
        <a:bodyPr/>
        <a:lstStyle/>
        <a:p>
          <a:endParaRPr lang="pt-BR"/>
        </a:p>
      </dgm:t>
    </dgm:pt>
    <dgm:pt modelId="{E94AB3FA-1CFE-4D52-8C2C-798EA5B7B190}" type="pres">
      <dgm:prSet presAssocID="{6B718622-4156-4EF6-A8CB-2C82AB8941F0}" presName="nodeFollowingNodes" presStyleLbl="node1" presStyleIdx="1" presStyleCnt="6" custRadScaleRad="135632" custRadScaleInc="982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ADBB91-B2E3-4229-A5D0-074087BBFFAA}" type="pres">
      <dgm:prSet presAssocID="{D5175456-BB5D-42A4-A336-BB9AFA3CB7AB}" presName="nodeFollowingNodes" presStyleLbl="node1" presStyleIdx="2" presStyleCnt="6" custRadScaleRad="119522" custRadScaleInc="654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3A62D4-B235-4BF7-8089-C41F8AED65E3}" type="pres">
      <dgm:prSet presAssocID="{A3DA85BD-ED8A-446B-B143-2883A9FE0B5B}" presName="nodeFollowingNodes" presStyleLbl="node1" presStyleIdx="3" presStyleCnt="6" custRadScaleRad="92923" custRadScaleInc="880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1ABF44-13F7-4E20-8E0B-0DCE19212CC6}" type="pres">
      <dgm:prSet presAssocID="{6D653C87-1D36-4806-A561-B915536C08B7}" presName="nodeFollowingNodes" presStyleLbl="node1" presStyleIdx="4" presStyleCnt="6" custRadScaleRad="107763" custRadScaleInc="606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B028BF-3057-4921-8E09-ABE8797116E4}" type="pres">
      <dgm:prSet presAssocID="{432D8319-2D3D-4557-9B06-2F459286616D}" presName="nodeFollowingNodes" presStyleLbl="node1" presStyleIdx="5" presStyleCnt="6" custRadScaleRad="110148" custRadScaleInc="415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0858ED3-169A-4DE6-9492-53E179BDC7ED}" srcId="{DF1AAAE2-3A1D-4CAD-8323-81CA527EE4C5}" destId="{D5175456-BB5D-42A4-A336-BB9AFA3CB7AB}" srcOrd="2" destOrd="0" parTransId="{042A9FBA-F035-4F7D-B313-9AC0B9E293F2}" sibTransId="{F935FAF4-123D-4C07-96BA-D191523F5A18}"/>
    <dgm:cxn modelId="{F445C8BF-723A-4B2A-891A-585575AC1477}" type="presOf" srcId="{DF1AAAE2-3A1D-4CAD-8323-81CA527EE4C5}" destId="{9A41E431-DFDC-4D9B-B11D-4CE079FD6C52}" srcOrd="0" destOrd="0" presId="urn:microsoft.com/office/officeart/2005/8/layout/cycle3"/>
    <dgm:cxn modelId="{285A1F79-8592-4F67-9F1D-7B48F10E417E}" type="presOf" srcId="{EE624682-E271-4440-80E6-01B622098918}" destId="{0D4D37B1-5CF6-484F-B370-72965DAAC565}" srcOrd="0" destOrd="0" presId="urn:microsoft.com/office/officeart/2005/8/layout/cycle3"/>
    <dgm:cxn modelId="{6D5C2098-372E-474E-9ED0-D869F2508426}" srcId="{DF1AAAE2-3A1D-4CAD-8323-81CA527EE4C5}" destId="{6B718622-4156-4EF6-A8CB-2C82AB8941F0}" srcOrd="1" destOrd="0" parTransId="{AFF8CED2-FA76-4091-BF2B-4814C5257BD7}" sibTransId="{39E07C95-8A50-4F99-8BEB-B088A345058B}"/>
    <dgm:cxn modelId="{7A80C40D-8A83-402A-951B-56D8E4A977D8}" type="presOf" srcId="{6B718622-4156-4EF6-A8CB-2C82AB8941F0}" destId="{E94AB3FA-1CFE-4D52-8C2C-798EA5B7B190}" srcOrd="0" destOrd="0" presId="urn:microsoft.com/office/officeart/2005/8/layout/cycle3"/>
    <dgm:cxn modelId="{1FDFAE70-FBD4-4C04-BBCA-29EB2C666056}" srcId="{DF1AAAE2-3A1D-4CAD-8323-81CA527EE4C5}" destId="{A3DA85BD-ED8A-446B-B143-2883A9FE0B5B}" srcOrd="3" destOrd="0" parTransId="{F013745E-55D9-448C-BBEB-C4FCC156AAAE}" sibTransId="{8FAD8184-C6D3-47E2-919C-946FB2766D9B}"/>
    <dgm:cxn modelId="{11B13DDB-F232-4D12-8829-26F391D1F338}" type="presOf" srcId="{D663E152-BD86-4C0F-AF4E-55122C29A36C}" destId="{C67B77B5-53F6-4129-8122-DCD4F357B0CD}" srcOrd="0" destOrd="0" presId="urn:microsoft.com/office/officeart/2005/8/layout/cycle3"/>
    <dgm:cxn modelId="{1C409245-D92F-4D32-B2AE-16E462EA0731}" type="presOf" srcId="{D5175456-BB5D-42A4-A336-BB9AFA3CB7AB}" destId="{ABADBB91-B2E3-4229-A5D0-074087BBFFAA}" srcOrd="0" destOrd="0" presId="urn:microsoft.com/office/officeart/2005/8/layout/cycle3"/>
    <dgm:cxn modelId="{BA53181D-D315-4861-B302-89B9710EB027}" type="presOf" srcId="{432D8319-2D3D-4557-9B06-2F459286616D}" destId="{2DB028BF-3057-4921-8E09-ABE8797116E4}" srcOrd="0" destOrd="0" presId="urn:microsoft.com/office/officeart/2005/8/layout/cycle3"/>
    <dgm:cxn modelId="{6523E882-18CD-44C4-B771-6191FDAEE0FF}" srcId="{DF1AAAE2-3A1D-4CAD-8323-81CA527EE4C5}" destId="{D663E152-BD86-4C0F-AF4E-55122C29A36C}" srcOrd="0" destOrd="0" parTransId="{E104D657-5306-494A-844A-B2ECF0DD9C95}" sibTransId="{EE624682-E271-4440-80E6-01B622098918}"/>
    <dgm:cxn modelId="{CB7FE9EC-0FBE-49E8-A090-A7041B75FEBB}" type="presOf" srcId="{A3DA85BD-ED8A-446B-B143-2883A9FE0B5B}" destId="{663A62D4-B235-4BF7-8089-C41F8AED65E3}" srcOrd="0" destOrd="0" presId="urn:microsoft.com/office/officeart/2005/8/layout/cycle3"/>
    <dgm:cxn modelId="{BDD0717C-7A43-44E6-81D1-C6B9F76CD72E}" type="presOf" srcId="{6D653C87-1D36-4806-A561-B915536C08B7}" destId="{5E1ABF44-13F7-4E20-8E0B-0DCE19212CC6}" srcOrd="0" destOrd="0" presId="urn:microsoft.com/office/officeart/2005/8/layout/cycle3"/>
    <dgm:cxn modelId="{7ED222BC-6D6F-461B-9A40-917084100398}" srcId="{DF1AAAE2-3A1D-4CAD-8323-81CA527EE4C5}" destId="{6D653C87-1D36-4806-A561-B915536C08B7}" srcOrd="4" destOrd="0" parTransId="{08231292-775B-48CF-A2F2-247DCB06203D}" sibTransId="{91278DAC-5E7F-4FCB-A87D-AF1F1AC56FAE}"/>
    <dgm:cxn modelId="{BFFB06E8-D0A8-4688-9EFF-FC2B669D7508}" srcId="{DF1AAAE2-3A1D-4CAD-8323-81CA527EE4C5}" destId="{432D8319-2D3D-4557-9B06-2F459286616D}" srcOrd="5" destOrd="0" parTransId="{48DA5421-EB7C-4A3F-8900-FB45AFE05431}" sibTransId="{8AE3D772-A339-4FFD-88AA-0C1F1EF908F4}"/>
    <dgm:cxn modelId="{3EC82C0D-B23A-4304-AB84-76524E0DEE27}" type="presParOf" srcId="{9A41E431-DFDC-4D9B-B11D-4CE079FD6C52}" destId="{FF95F5FD-AB2B-4A2F-A785-5F16415AF656}" srcOrd="0" destOrd="0" presId="urn:microsoft.com/office/officeart/2005/8/layout/cycle3"/>
    <dgm:cxn modelId="{C407397C-DFFC-47AE-A6B1-355986B930EB}" type="presParOf" srcId="{FF95F5FD-AB2B-4A2F-A785-5F16415AF656}" destId="{C67B77B5-53F6-4129-8122-DCD4F357B0CD}" srcOrd="0" destOrd="0" presId="urn:microsoft.com/office/officeart/2005/8/layout/cycle3"/>
    <dgm:cxn modelId="{2543B219-EFA4-4050-B490-BA7487D8DA7E}" type="presParOf" srcId="{FF95F5FD-AB2B-4A2F-A785-5F16415AF656}" destId="{0D4D37B1-5CF6-484F-B370-72965DAAC565}" srcOrd="1" destOrd="0" presId="urn:microsoft.com/office/officeart/2005/8/layout/cycle3"/>
    <dgm:cxn modelId="{B3162C34-D463-4C85-9AC7-766EF1E755CC}" type="presParOf" srcId="{FF95F5FD-AB2B-4A2F-A785-5F16415AF656}" destId="{E94AB3FA-1CFE-4D52-8C2C-798EA5B7B190}" srcOrd="2" destOrd="0" presId="urn:microsoft.com/office/officeart/2005/8/layout/cycle3"/>
    <dgm:cxn modelId="{0A66112D-7ED1-431B-94D7-607E26D223CB}" type="presParOf" srcId="{FF95F5FD-AB2B-4A2F-A785-5F16415AF656}" destId="{ABADBB91-B2E3-4229-A5D0-074087BBFFAA}" srcOrd="3" destOrd="0" presId="urn:microsoft.com/office/officeart/2005/8/layout/cycle3"/>
    <dgm:cxn modelId="{22E50352-B6FE-45BB-9EA8-C6DD7C733A35}" type="presParOf" srcId="{FF95F5FD-AB2B-4A2F-A785-5F16415AF656}" destId="{663A62D4-B235-4BF7-8089-C41F8AED65E3}" srcOrd="4" destOrd="0" presId="urn:microsoft.com/office/officeart/2005/8/layout/cycle3"/>
    <dgm:cxn modelId="{84C08D4B-2EB1-4E0B-B1E9-7A53AAF8560D}" type="presParOf" srcId="{FF95F5FD-AB2B-4A2F-A785-5F16415AF656}" destId="{5E1ABF44-13F7-4E20-8E0B-0DCE19212CC6}" srcOrd="5" destOrd="0" presId="urn:microsoft.com/office/officeart/2005/8/layout/cycle3"/>
    <dgm:cxn modelId="{96B063B6-D9D0-4228-A993-91BCC26E9A1B}" type="presParOf" srcId="{FF95F5FD-AB2B-4A2F-A785-5F16415AF656}" destId="{2DB028BF-3057-4921-8E09-ABE8797116E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D37B1-5CF6-484F-B370-72965DAAC565}">
      <dsp:nvSpPr>
        <dsp:cNvPr id="0" name=""/>
        <dsp:cNvSpPr/>
      </dsp:nvSpPr>
      <dsp:spPr>
        <a:xfrm>
          <a:off x="1750460" y="26506"/>
          <a:ext cx="6166842" cy="6166842"/>
        </a:xfrm>
        <a:prstGeom prst="circularArrow">
          <a:avLst>
            <a:gd name="adj1" fmla="val 5274"/>
            <a:gd name="adj2" fmla="val 312630"/>
            <a:gd name="adj3" fmla="val 14210858"/>
            <a:gd name="adj4" fmla="val 17137134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B77B5-53F6-4129-8122-DCD4F357B0CD}">
      <dsp:nvSpPr>
        <dsp:cNvPr id="0" name=""/>
        <dsp:cNvSpPr/>
      </dsp:nvSpPr>
      <dsp:spPr>
        <a:xfrm>
          <a:off x="6968259" y="1394435"/>
          <a:ext cx="2367509" cy="11837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entury Gothic" panose="020B0502020202020204" pitchFamily="34" charset="0"/>
            </a:rPr>
            <a:t>ACESSA APP</a:t>
          </a:r>
          <a:endParaRPr lang="pt-BR" sz="2800" b="1" kern="1200" dirty="0">
            <a:latin typeface="Century Gothic" panose="020B0502020202020204" pitchFamily="34" charset="0"/>
          </a:endParaRPr>
        </a:p>
      </dsp:txBody>
      <dsp:txXfrm>
        <a:off x="7026045" y="1452221"/>
        <a:ext cx="2251937" cy="1068182"/>
      </dsp:txXfrm>
    </dsp:sp>
    <dsp:sp modelId="{E94AB3FA-1CFE-4D52-8C2C-798EA5B7B190}">
      <dsp:nvSpPr>
        <dsp:cNvPr id="0" name=""/>
        <dsp:cNvSpPr/>
      </dsp:nvSpPr>
      <dsp:spPr>
        <a:xfrm>
          <a:off x="6818110" y="3695398"/>
          <a:ext cx="2367509" cy="1183754"/>
        </a:xfrm>
        <a:prstGeom prst="roundRect">
          <a:avLst/>
        </a:prstGeom>
        <a:solidFill>
          <a:schemeClr val="accent4">
            <a:hueOff val="1851433"/>
            <a:satOff val="9824"/>
            <a:lumOff val="15529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entury Gothic" panose="020B0502020202020204" pitchFamily="34" charset="0"/>
            </a:rPr>
            <a:t>INFORMA DADOS</a:t>
          </a:r>
          <a:endParaRPr lang="pt-BR" sz="2800" b="1" kern="1200" dirty="0">
            <a:latin typeface="Century Gothic" panose="020B0502020202020204" pitchFamily="34" charset="0"/>
          </a:endParaRPr>
        </a:p>
      </dsp:txBody>
      <dsp:txXfrm>
        <a:off x="6875896" y="3753184"/>
        <a:ext cx="2251937" cy="1068182"/>
      </dsp:txXfrm>
    </dsp:sp>
    <dsp:sp modelId="{ABADBB91-B2E3-4229-A5D0-074087BBFFAA}">
      <dsp:nvSpPr>
        <dsp:cNvPr id="0" name=""/>
        <dsp:cNvSpPr/>
      </dsp:nvSpPr>
      <dsp:spPr>
        <a:xfrm>
          <a:off x="4966686" y="5008933"/>
          <a:ext cx="2367509" cy="1183754"/>
        </a:xfrm>
        <a:prstGeom prst="roundRect">
          <a:avLst/>
        </a:prstGeom>
        <a:solidFill>
          <a:schemeClr val="accent4">
            <a:hueOff val="3702866"/>
            <a:satOff val="19649"/>
            <a:lumOff val="31059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Century Gothic" panose="020B0502020202020204" pitchFamily="34" charset="0"/>
            </a:rPr>
            <a:t>DIGITALIZA DOCUMENTOS</a:t>
          </a:r>
          <a:endParaRPr lang="pt-BR" sz="2000" b="1" kern="1200" dirty="0">
            <a:latin typeface="Century Gothic" panose="020B0502020202020204" pitchFamily="34" charset="0"/>
          </a:endParaRPr>
        </a:p>
      </dsp:txBody>
      <dsp:txXfrm>
        <a:off x="5024472" y="5066719"/>
        <a:ext cx="2251937" cy="1068182"/>
      </dsp:txXfrm>
    </dsp:sp>
    <dsp:sp modelId="{663A62D4-B235-4BF7-8089-C41F8AED65E3}">
      <dsp:nvSpPr>
        <dsp:cNvPr id="0" name=""/>
        <dsp:cNvSpPr/>
      </dsp:nvSpPr>
      <dsp:spPr>
        <a:xfrm>
          <a:off x="1988617" y="4139899"/>
          <a:ext cx="2367509" cy="1183754"/>
        </a:xfrm>
        <a:prstGeom prst="roundRect">
          <a:avLst/>
        </a:prstGeom>
        <a:solidFill>
          <a:schemeClr val="accent4">
            <a:hueOff val="5554299"/>
            <a:satOff val="29473"/>
            <a:lumOff val="4658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Century Gothic" panose="020B0502020202020204" pitchFamily="34" charset="0"/>
            </a:rPr>
            <a:t>ANALISA E AUTORIZA SAQUE</a:t>
          </a:r>
          <a:endParaRPr lang="pt-BR" sz="2000" b="1" kern="1200" dirty="0">
            <a:latin typeface="Century Gothic" panose="020B0502020202020204" pitchFamily="34" charset="0"/>
          </a:endParaRPr>
        </a:p>
      </dsp:txBody>
      <dsp:txXfrm>
        <a:off x="2046403" y="4197685"/>
        <a:ext cx="2251937" cy="1068182"/>
      </dsp:txXfrm>
    </dsp:sp>
    <dsp:sp modelId="{5E1ABF44-13F7-4E20-8E0B-0DCE19212CC6}">
      <dsp:nvSpPr>
        <dsp:cNvPr id="0" name=""/>
        <dsp:cNvSpPr/>
      </dsp:nvSpPr>
      <dsp:spPr>
        <a:xfrm>
          <a:off x="945393" y="2448264"/>
          <a:ext cx="2367509" cy="1183754"/>
        </a:xfrm>
        <a:prstGeom prst="roundRect">
          <a:avLst/>
        </a:prstGeom>
        <a:solidFill>
          <a:schemeClr val="accent4">
            <a:hueOff val="7405731"/>
            <a:satOff val="39298"/>
            <a:lumOff val="6211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Century Gothic" panose="020B0502020202020204" pitchFamily="34" charset="0"/>
            </a:rPr>
            <a:t>ATESTA CONFORMI-DADE</a:t>
          </a:r>
          <a:endParaRPr lang="pt-BR" sz="2000" b="1" kern="1200" dirty="0">
            <a:latin typeface="Century Gothic" panose="020B0502020202020204" pitchFamily="34" charset="0"/>
          </a:endParaRPr>
        </a:p>
      </dsp:txBody>
      <dsp:txXfrm>
        <a:off x="1003179" y="2506050"/>
        <a:ext cx="2251937" cy="1068182"/>
      </dsp:txXfrm>
    </dsp:sp>
    <dsp:sp modelId="{2DB028BF-3057-4921-8E09-ABE8797116E4}">
      <dsp:nvSpPr>
        <dsp:cNvPr id="0" name=""/>
        <dsp:cNvSpPr/>
      </dsp:nvSpPr>
      <dsp:spPr>
        <a:xfrm>
          <a:off x="1921185" y="351202"/>
          <a:ext cx="2367509" cy="1183754"/>
        </a:xfrm>
        <a:prstGeom prst="roundRect">
          <a:avLst/>
        </a:prstGeom>
        <a:solidFill>
          <a:schemeClr val="accent4">
            <a:hueOff val="9257164"/>
            <a:satOff val="49122"/>
            <a:lumOff val="77647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latin typeface="Century Gothic" panose="020B0502020202020204" pitchFamily="34" charset="0"/>
            </a:rPr>
            <a:t>Recebe o valor </a:t>
          </a:r>
          <a:endParaRPr lang="pt-BR" sz="2900" b="1" kern="1200" dirty="0">
            <a:latin typeface="Century Gothic" panose="020B0502020202020204" pitchFamily="34" charset="0"/>
          </a:endParaRPr>
        </a:p>
      </dsp:txBody>
      <dsp:txXfrm>
        <a:off x="1978971" y="408988"/>
        <a:ext cx="2251937" cy="1068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9475" y="882650"/>
            <a:ext cx="579755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513077"/>
            <a:ext cx="6046788" cy="522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279775" cy="57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4" y="0"/>
            <a:ext cx="3279775" cy="57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11026151"/>
            <a:ext cx="3279775" cy="57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4" y="11026151"/>
            <a:ext cx="3279775" cy="57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E884F47-C0AD-47E1-A90C-205D3A19D9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177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851D92F-4B39-423D-97FC-19313358004E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72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pt-BR" altLang="pt-BR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E9DF91B-7663-49BB-80B4-E639AB6F9352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51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5FA219-1754-4320-B807-7CED4B581A26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4161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5FA219-1754-4320-B807-7CED4B581A26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5034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5FA219-1754-4320-B807-7CED4B581A26}" type="slidenum">
              <a:rPr lang="en-US" smtClean="0"/>
              <a:pPr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6337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64DCC-AFD7-4487-86D1-238F728A129C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7730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3890" name="Notes Placeholder 2"/>
          <p:cNvSpPr>
            <a:spLocks noGrp="1"/>
          </p:cNvSpPr>
          <p:nvPr>
            <p:ph type="body" idx="1"/>
          </p:nvPr>
        </p:nvSpPr>
        <p:spPr>
          <a:xfrm>
            <a:off x="563563" y="4991253"/>
            <a:ext cx="5922962" cy="247407"/>
          </a:xfrm>
          <a:noFill/>
        </p:spPr>
        <p:txBody>
          <a:bodyPr/>
          <a:lstStyle/>
          <a:p>
            <a:endParaRPr lang="pt-BR" dirty="0" smtClean="0"/>
          </a:p>
        </p:txBody>
      </p:sp>
      <p:sp>
        <p:nvSpPr>
          <p:cNvPr id="743427" name="Slide Number Placehold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185E572-7081-4BF0-832B-BD3F2E00C0A9}" type="slidenum">
              <a:rPr lang="pt-BR" smtClean="0">
                <a:ea typeface="ＭＳ Ｐゴシック" pitchFamily="34" charset="-128"/>
              </a:rPr>
              <a:pPr>
                <a:defRPr/>
              </a:pPr>
              <a:t>15</a:t>
            </a:fld>
            <a:endParaRPr lang="pt-BR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227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3890" name="Notes Placeholder 2"/>
          <p:cNvSpPr>
            <a:spLocks noGrp="1"/>
          </p:cNvSpPr>
          <p:nvPr>
            <p:ph type="body" idx="1"/>
          </p:nvPr>
        </p:nvSpPr>
        <p:spPr>
          <a:xfrm>
            <a:off x="563563" y="4991253"/>
            <a:ext cx="5922962" cy="247407"/>
          </a:xfrm>
          <a:noFill/>
        </p:spPr>
        <p:txBody>
          <a:bodyPr/>
          <a:lstStyle/>
          <a:p>
            <a:endParaRPr lang="pt-BR" dirty="0" smtClean="0"/>
          </a:p>
        </p:txBody>
      </p:sp>
      <p:sp>
        <p:nvSpPr>
          <p:cNvPr id="743427" name="Slide Number Placehold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185E572-7081-4BF0-832B-BD3F2E00C0A9}" type="slidenum">
              <a:rPr lang="pt-BR" smtClean="0">
                <a:ea typeface="ＭＳ Ｐゴシック" pitchFamily="34" charset="-128"/>
              </a:rPr>
              <a:pPr>
                <a:defRPr/>
              </a:pPr>
              <a:t>16</a:t>
            </a:fld>
            <a:endParaRPr lang="pt-BR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678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49A07B1-F0B8-4122-B5B6-E8D8B5758104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72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pt-BR" altLang="pt-BR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1C88BD6-551C-42BB-87F5-30A7C9CFC964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21</a:t>
            </a:fld>
            <a:endParaRPr lang="pt-BR" alt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9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882650"/>
            <a:ext cx="5799138" cy="4351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13076"/>
            <a:ext cx="6048375" cy="522354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9163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882650"/>
            <a:ext cx="5799138" cy="4351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13076"/>
            <a:ext cx="6048375" cy="522354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3057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pt-B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882650"/>
            <a:ext cx="5799138" cy="4351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13076"/>
            <a:ext cx="6048375" cy="522354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0572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5FA219-1754-4320-B807-7CED4B581A26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2199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5FA219-1754-4320-B807-7CED4B581A26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217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5FA219-1754-4320-B807-7CED4B581A26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79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5FA219-1754-4320-B807-7CED4B581A26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439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5FA219-1754-4320-B807-7CED4B581A26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781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oleObject" Target="../embeddings/oleObject1.bin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image" Target="../media/image4.pn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slideMaster" Target="../slideMasters/slideMaster2.xml"/><Relationship Id="rId30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35E1A-830D-4EF5-A8D8-6F08EA719D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62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557D-5FAC-4D63-8C64-B8E5574C44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4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44194-6742-4F13-B85C-B6516DD9F0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7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2144-77F6-4CC6-AC13-FE81C2CFB2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240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4EFDD-CE09-4520-A6C2-E5806D4343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97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6C465-3095-4A24-BB7A-B0A8A54C1E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584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3368-2E53-407C-A47C-658807A474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73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E8CF3-918E-459C-BE68-42348692C3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61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C8D1F-BFAD-428F-81A3-9F35F03619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04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144CB-C067-473C-86BD-0BDF5EE120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39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D850A-799C-482F-8A5A-EE2FD96CD8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88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BADF-01C2-4990-8A8B-9681C3C460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486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FB740-60DE-4A0E-8E3F-E53394D56D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11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E0D3-E7D7-40F2-A63D-4FD1E3F703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710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80003-D48D-4996-86E5-9E8EB49A81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929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3BBA-FB23-4740-AF83-5E7CC38574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711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2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26989"/>
            <a:ext cx="644407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105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5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238" y="542926"/>
            <a:ext cx="87931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6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2726" y="1427958"/>
            <a:ext cx="4349750" cy="388144"/>
            <a:chOff x="915" y="790"/>
            <a:chExt cx="2686" cy="240"/>
          </a:xfrm>
        </p:grpSpPr>
        <p:cxnSp>
          <p:nvCxnSpPr>
            <p:cNvPr id="7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AutoShape 250"/>
            <p:cNvSpPr>
              <a:spLocks noChangeArrowheads="1"/>
            </p:cNvSpPr>
            <p:nvPr/>
          </p:nvSpPr>
          <p:spPr bwMode="auto">
            <a:xfrm>
              <a:off x="915" y="790"/>
              <a:ext cx="2686" cy="24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pt-BR" sz="12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pt-BR" sz="12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9" name="McK Slide Elements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19064" y="6392863"/>
            <a:ext cx="6548437" cy="360362"/>
            <a:chOff x="75" y="3923"/>
            <a:chExt cx="5385" cy="227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3"/>
              <a:ext cx="538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5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77"/>
              <a:ext cx="5385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600075" indent="-600075" defTabSz="884238" eaLnBrk="0" hangingPunct="0">
                <a:tabLst>
                  <a:tab pos="603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4238" eaLnBrk="0" hangingPunct="0">
                <a:tabLst>
                  <a:tab pos="603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4238" eaLnBrk="0" hangingPunct="0">
                <a:tabLst>
                  <a:tab pos="603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4238" eaLnBrk="0" hangingPunct="0">
                <a:tabLst>
                  <a:tab pos="603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4238" eaLnBrk="0" hangingPunct="0">
                <a:tabLst>
                  <a:tab pos="603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pt-BR" sz="75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LegendBoxes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8156578" y="287338"/>
            <a:ext cx="638175" cy="984250"/>
            <a:chOff x="4936" y="176"/>
            <a:chExt cx="402" cy="620"/>
          </a:xfrm>
        </p:grpSpPr>
        <p:sp>
          <p:nvSpPr>
            <p:cNvPr id="1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39BA"/>
                </a:buClr>
                <a:defRPr/>
              </a:pPr>
              <a:r>
                <a:rPr lang="en-US" altLang="pt-BR" sz="9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pt-B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39BA"/>
                </a:buClr>
                <a:defRPr/>
              </a:pPr>
              <a:r>
                <a:rPr lang="en-US" altLang="pt-BR" sz="9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pt-B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39BA"/>
                </a:buClr>
                <a:defRPr/>
              </a:pPr>
              <a:r>
                <a:rPr lang="en-US" altLang="pt-BR" sz="9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pt-B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39BA"/>
                </a:buClr>
                <a:defRPr/>
              </a:pPr>
              <a:r>
                <a:rPr lang="en-US" altLang="pt-BR" sz="9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pt-BR" sz="1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LegendLine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848602" y="288927"/>
            <a:ext cx="946151" cy="684213"/>
            <a:chOff x="4750" y="176"/>
            <a:chExt cx="596" cy="431"/>
          </a:xfrm>
        </p:grpSpPr>
        <p:sp>
          <p:nvSpPr>
            <p:cNvPr id="22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39BA"/>
                </a:buClr>
                <a:defRPr/>
              </a:pPr>
              <a:r>
                <a:rPr lang="en-US" altLang="pt-BR" sz="9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39BA"/>
                </a:buClr>
                <a:defRPr/>
              </a:pPr>
              <a:r>
                <a:rPr lang="en-US" altLang="pt-BR" sz="9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39BA"/>
                </a:buClr>
                <a:defRPr/>
              </a:pPr>
              <a:r>
                <a:rPr lang="en-US" altLang="pt-BR" sz="900" smtClean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28" name="McKSticker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826376" y="287340"/>
            <a:ext cx="1089025" cy="217487"/>
            <a:chOff x="7652146" y="285750"/>
            <a:chExt cx="1088629" cy="216680"/>
          </a:xfrm>
        </p:grpSpPr>
        <p:sp>
          <p:nvSpPr>
            <p:cNvPr id="29" name="StickerRectangle"/>
            <p:cNvSpPr>
              <a:spLocks noChangeArrowheads="1"/>
            </p:cNvSpPr>
            <p:nvPr/>
          </p:nvSpPr>
          <p:spPr bwMode="auto">
            <a:xfrm>
              <a:off x="7931104" y="285750"/>
              <a:ext cx="809671" cy="16558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Clr>
                  <a:srgbClr val="0039BA"/>
                </a:buClr>
                <a:defRPr/>
              </a:pPr>
              <a:r>
                <a:rPr lang="en-US" altLang="pt-BR" sz="900" smtClean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0" name="AutoShape 31"/>
            <p:cNvCxnSpPr>
              <a:cxnSpLocks noChangeShapeType="1"/>
            </p:cNvCxnSpPr>
            <p:nvPr/>
          </p:nvCxnSpPr>
          <p:spPr bwMode="auto">
            <a:xfrm>
              <a:off x="7652146" y="285750"/>
              <a:ext cx="0" cy="21668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32"/>
            <p:cNvCxnSpPr>
              <a:cxnSpLocks noChangeShapeType="1"/>
            </p:cNvCxnSpPr>
            <p:nvPr/>
          </p:nvCxnSpPr>
          <p:spPr bwMode="auto">
            <a:xfrm>
              <a:off x="7652146" y="502430"/>
              <a:ext cx="108862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" name="LegendMoons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8089899" y="288927"/>
            <a:ext cx="705396" cy="1306513"/>
            <a:chOff x="6655594" y="273840"/>
            <a:chExt cx="704927" cy="1306516"/>
          </a:xfrm>
        </p:grpSpPr>
        <p:grpSp>
          <p:nvGrpSpPr>
            <p:cNvPr id="33" name="MoonLegend1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1" name="Oval 38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blackWhite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" name="Arc 39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black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4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49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blackWhite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black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5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black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6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5" name="Oval 50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blackWhite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" name="Oval 5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black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6976056" y="286540"/>
              <a:ext cx="384465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39BA"/>
                </a:buClr>
                <a:defRPr/>
              </a:pPr>
              <a:r>
                <a:rPr lang="en-US" altLang="pt-BR" sz="9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6976056" y="561179"/>
              <a:ext cx="384465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39BA"/>
                </a:buClr>
                <a:defRPr/>
              </a:pPr>
              <a:r>
                <a:rPr lang="en-US" altLang="pt-BR" sz="9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6976056" y="835816"/>
              <a:ext cx="384465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39BA"/>
                </a:buClr>
                <a:defRPr/>
              </a:pPr>
              <a:r>
                <a:rPr lang="en-US" altLang="pt-BR" sz="9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4"/>
            <p:cNvSpPr>
              <a:spLocks noChangeArrowheads="1"/>
            </p:cNvSpPr>
            <p:nvPr/>
          </p:nvSpPr>
          <p:spPr bwMode="auto">
            <a:xfrm>
              <a:off x="6976056" y="1107280"/>
              <a:ext cx="384465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39BA"/>
                </a:buClr>
                <a:defRPr/>
              </a:pPr>
              <a:r>
                <a:rPr lang="en-US" altLang="pt-BR" sz="9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1" name="Legend5"/>
            <p:cNvSpPr>
              <a:spLocks noChangeArrowheads="1"/>
            </p:cNvSpPr>
            <p:nvPr/>
          </p:nvSpPr>
          <p:spPr bwMode="auto">
            <a:xfrm>
              <a:off x="6976056" y="1383506"/>
              <a:ext cx="384465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42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4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39BA"/>
                </a:buClr>
                <a:defRPr/>
              </a:pPr>
              <a:r>
                <a:rPr lang="en-US" altLang="pt-BR" sz="900" smtClean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2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3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blackWhite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4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black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3" name="doc id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58176" y="36515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84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pt-BR" sz="600" smtClean="0">
              <a:solidFill>
                <a:srgbClr val="000000"/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1" y="6054725"/>
            <a:ext cx="10255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6"/>
          <p:cNvSpPr>
            <a:spLocks noChangeArrowheads="1"/>
          </p:cNvSpPr>
          <p:nvPr userDrawn="1"/>
        </p:nvSpPr>
        <p:spPr bwMode="auto">
          <a:xfrm>
            <a:off x="8810625" y="6599238"/>
            <a:ext cx="249238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4461279A-929F-459C-BD8F-29AE7C267CEC}" type="slidenum">
              <a:rPr lang="en-US" altLang="pt-BR" sz="75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‹nº›</a:t>
            </a:fld>
            <a:endParaRPr lang="en-US" altLang="pt-BR" sz="750" smtClean="0">
              <a:solidFill>
                <a:srgbClr val="000000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1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AD88-0439-4A18-908A-F0D7C78658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79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37C8-029C-4095-B973-0D4D8B3D1A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32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2F60-FF02-4B65-BE37-9A1A86FCF8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8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24F8B-FACD-4745-825B-4675C73C91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4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FD13-9DC0-4E71-B797-9DBCCC88EE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33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7F66E-424E-4E65-BB16-6D07F5E121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39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A26B5-E858-4174-A300-271AE9EC53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98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títuloClick to edit Master title style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7789B5C-10AC-4BE2-9ABD-096CBE83EB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  <a:p>
            <a:pPr lvl="4"/>
            <a:r>
              <a:rPr lang="en-GB" altLang="pt-BR" smtClean="0"/>
              <a:t>8.º Nível da estrutura de tópicos</a:t>
            </a:r>
          </a:p>
          <a:p>
            <a:pPr lvl="4"/>
            <a:r>
              <a:rPr lang="en-GB" altLang="pt-BR" smtClean="0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  <a:p>
            <a:pPr lvl="4"/>
            <a:r>
              <a:rPr lang="en-GB" altLang="pt-BR" smtClean="0"/>
              <a:t>8.º Nível da estrutura de tópicos</a:t>
            </a:r>
          </a:p>
          <a:p>
            <a:pPr lvl="0"/>
            <a:r>
              <a:rPr lang="en-GB" altLang="pt-BR" smtClean="0"/>
              <a:t>9.º Nível da estrutura de tópicosClick to edit Master text styles</a:t>
            </a:r>
          </a:p>
          <a:p>
            <a:pPr lvl="0"/>
            <a:r>
              <a:rPr lang="en-GB" altLang="pt-BR" smtClean="0"/>
              <a:t>Second level</a:t>
            </a:r>
          </a:p>
          <a:p>
            <a:pPr lvl="0"/>
            <a:r>
              <a:rPr lang="en-GB" altLang="pt-BR" smtClean="0"/>
              <a:t>Third level</a:t>
            </a:r>
          </a:p>
          <a:p>
            <a:pPr lvl="0"/>
            <a:r>
              <a:rPr lang="en-GB" altLang="pt-BR" smtClean="0"/>
              <a:t>Fourth level</a:t>
            </a:r>
          </a:p>
          <a:p>
            <a:pPr lvl="0"/>
            <a:r>
              <a:rPr lang="en-GB" altLang="pt-BR" smtClean="0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pt-BR"/>
              <a:t>03/09/15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7921D0B-2261-4E54-891C-C035C891CB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5.png"/><Relationship Id="rId12" Type="http://schemas.microsoft.com/office/2007/relationships/diagramDrawing" Target="../diagrams/drawing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11" Type="http://schemas.openxmlformats.org/officeDocument/2006/relationships/diagramColors" Target="../diagrams/colors1.xml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8.png"/><Relationship Id="rId10" Type="http://schemas.openxmlformats.org/officeDocument/2006/relationships/diagramQuickStyle" Target="../diagrams/quickStyle1.xml"/><Relationship Id="rId4" Type="http://schemas.openxmlformats.org/officeDocument/2006/relationships/notesSlide" Target="../notesSlides/notesSlide14.xml"/><Relationship Id="rId9" Type="http://schemas.openxmlformats.org/officeDocument/2006/relationships/diagramLayout" Target="../diagrams/layout1.xml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9.jpeg"/><Relationship Id="rId2" Type="http://schemas.openxmlformats.org/officeDocument/2006/relationships/tags" Target="../tags/tag2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07904" y="302791"/>
            <a:ext cx="5256584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pt-BR" sz="3200" b="1" kern="4000" spc="11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+mn-cs"/>
              </a:rPr>
              <a:t>AGENTE OPERADOR</a:t>
            </a:r>
            <a:r>
              <a:rPr lang="en-US" altLang="pt-BR" sz="3200" b="1" kern="4000" spc="11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+mn-cs"/>
              </a:rPr>
              <a:t/>
            </a:r>
            <a:br>
              <a:rPr lang="en-US" altLang="pt-BR" sz="3200" b="1" kern="4000" spc="11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r>
              <a:rPr lang="en-US" altLang="pt-BR" sz="3200" b="1" kern="4000" spc="11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+mn-cs"/>
              </a:rPr>
              <a:t>DO FGTS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87829" y="3207550"/>
            <a:ext cx="1751923" cy="1517593"/>
            <a:chOff x="503256" y="3298333"/>
            <a:chExt cx="2472489" cy="202641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985" y="3298333"/>
              <a:ext cx="2231014" cy="99788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256" y="4233490"/>
              <a:ext cx="2472489" cy="1091253"/>
            </a:xfrm>
            <a:prstGeom prst="rect">
              <a:avLst/>
            </a:prstGeom>
          </p:spPr>
        </p:pic>
      </p:grpSp>
      <p:sp>
        <p:nvSpPr>
          <p:cNvPr id="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85032" y="5752772"/>
            <a:ext cx="3672408" cy="95103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pt-BR" sz="2000" kern="4000" spc="110" dirty="0" smtClean="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  <a:t>17 </a:t>
            </a:r>
            <a:r>
              <a:rPr lang="en-US" altLang="pt-BR" sz="2000" kern="4000" spc="110" dirty="0" err="1" smtClean="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  <a:t>novembro</a:t>
            </a:r>
            <a:r>
              <a:rPr lang="en-US" altLang="pt-BR" sz="2000" kern="4000" spc="110" dirty="0" smtClean="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  <a:t> 2016</a:t>
            </a:r>
            <a:endParaRPr lang="en-US" altLang="pt-BR" sz="2000" kern="4000" spc="110" dirty="0">
              <a:solidFill>
                <a:srgbClr val="0070C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1" name="Picture 12" descr="MarcaFG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660"/>
            <a:ext cx="1356579" cy="49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6008101"/>
            <a:ext cx="2962795" cy="654679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4591970" y="2276872"/>
            <a:ext cx="2624392" cy="2706437"/>
          </a:xfrm>
          <a:prstGeom prst="ellipse">
            <a:avLst/>
          </a:prstGeom>
          <a:solidFill>
            <a:srgbClr val="2F5597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Elipse 36"/>
          <p:cNvSpPr/>
          <p:nvPr/>
        </p:nvSpPr>
        <p:spPr bwMode="auto">
          <a:xfrm>
            <a:off x="261468" y="3798922"/>
            <a:ext cx="2386501" cy="22218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tângulo 37"/>
          <p:cNvSpPr/>
          <p:nvPr/>
        </p:nvSpPr>
        <p:spPr bwMode="auto">
          <a:xfrm>
            <a:off x="190918" y="4244895"/>
            <a:ext cx="255696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Programa de Descontos (subsídios) </a:t>
            </a:r>
            <a:endParaRPr lang="pt-BR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252887" y="1340365"/>
            <a:ext cx="2867132" cy="2899024"/>
          </a:xfrm>
          <a:prstGeom prst="ellipse">
            <a:avLst/>
          </a:prstGeom>
          <a:solidFill>
            <a:srgbClr val="C77B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611705" y="2211340"/>
            <a:ext cx="175145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Gestão da carteira de  créditos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567915" y="3643121"/>
            <a:ext cx="2473647" cy="2123874"/>
          </a:xfrm>
          <a:prstGeom prst="ellipse">
            <a:avLst/>
          </a:prstGeom>
          <a:solidFill>
            <a:srgbClr val="E7E6E6">
              <a:lumMod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Rating dos Agentes Financeiros </a:t>
            </a:r>
            <a:endParaRPr lang="pt-BR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683568" y="-459432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Governança CAIXA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6911254" y="1461445"/>
            <a:ext cx="2063701" cy="1982075"/>
          </a:xfrm>
          <a:prstGeom prst="ellipse">
            <a:avLst/>
          </a:prstGeom>
          <a:solidFill>
            <a:srgbClr val="20208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Gestão do desembolso</a:t>
            </a:r>
            <a:endParaRPr lang="pt-BR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6800155" y="3933056"/>
            <a:ext cx="2092325" cy="20447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628094" y="2952239"/>
            <a:ext cx="25820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Gestão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execução física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empreendimentos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923869" y="4437112"/>
            <a:ext cx="1896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Avaliação de enquadramento dos mutuários </a:t>
            </a:r>
            <a:endParaRPr lang="pt-BR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11560" y="692696"/>
            <a:ext cx="7844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CAIXA </a:t>
            </a:r>
            <a:r>
              <a:rPr lang="pt-BR" sz="2200" i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oferece:</a:t>
            </a:r>
          </a:p>
        </p:txBody>
      </p:sp>
      <p:grpSp>
        <p:nvGrpSpPr>
          <p:cNvPr id="46" name="Grupo 45"/>
          <p:cNvGrpSpPr/>
          <p:nvPr/>
        </p:nvGrpSpPr>
        <p:grpSpPr>
          <a:xfrm>
            <a:off x="2472056" y="1437283"/>
            <a:ext cx="2325043" cy="2279748"/>
            <a:chOff x="4061113" y="249382"/>
            <a:chExt cx="2609850" cy="2510574"/>
          </a:xfrm>
          <a:solidFill>
            <a:srgbClr val="70AD47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1" name="Elipse 50"/>
            <p:cNvSpPr/>
            <p:nvPr/>
          </p:nvSpPr>
          <p:spPr>
            <a:xfrm>
              <a:off x="4061113" y="249382"/>
              <a:ext cx="2609850" cy="251057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4117269" y="443671"/>
              <a:ext cx="2497536" cy="199974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Alocação recursos aos Agentes Financeiros</a:t>
              </a:r>
              <a:endParaRPr lang="pt-BR" sz="1600" kern="0" dirty="0" smtClean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1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6008101"/>
            <a:ext cx="2962795" cy="654679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4656852" y="2467299"/>
            <a:ext cx="2398087" cy="2322821"/>
          </a:xfrm>
          <a:prstGeom prst="ellipse">
            <a:avLst/>
          </a:prstGeom>
          <a:solidFill>
            <a:srgbClr val="2F559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Elipse 36"/>
          <p:cNvSpPr/>
          <p:nvPr/>
        </p:nvSpPr>
        <p:spPr bwMode="auto">
          <a:xfrm>
            <a:off x="261468" y="3798922"/>
            <a:ext cx="2386501" cy="2221812"/>
          </a:xfrm>
          <a:prstGeom prst="ellipse">
            <a:avLst/>
          </a:prstGeom>
          <a:solidFill>
            <a:srgbClr val="EF851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tângulo 37"/>
          <p:cNvSpPr/>
          <p:nvPr/>
        </p:nvSpPr>
        <p:spPr bwMode="auto">
          <a:xfrm>
            <a:off x="190918" y="4244895"/>
            <a:ext cx="255696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Pesquisa de qualidade do atendimento</a:t>
            </a:r>
            <a:endParaRPr lang="pt-BR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526476" y="1532288"/>
            <a:ext cx="2194299" cy="2160643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1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22020" y="1827779"/>
            <a:ext cx="20033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Consulta aos proponentes no âmbito do PMCMV</a:t>
            </a:r>
          </a:p>
        </p:txBody>
      </p:sp>
      <p:sp>
        <p:nvSpPr>
          <p:cNvPr id="12" name="Elipse 11"/>
          <p:cNvSpPr/>
          <p:nvPr/>
        </p:nvSpPr>
        <p:spPr>
          <a:xfrm>
            <a:off x="2522084" y="3729972"/>
            <a:ext cx="2546513" cy="224778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Site  FGTS</a:t>
            </a:r>
            <a:endParaRPr lang="pt-BR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683568" y="-459432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Governança CAIXA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6702440" y="1848595"/>
            <a:ext cx="2237977" cy="1982075"/>
          </a:xfrm>
          <a:prstGeom prst="ellipse">
            <a:avLst/>
          </a:prstGeom>
          <a:solidFill>
            <a:srgbClr val="20208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Avaliação Programas do FGTS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6447394" y="3862785"/>
            <a:ext cx="2092325" cy="20447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543062" y="2797215"/>
            <a:ext cx="25820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Gestão de devedores e renegociação de dívidas 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454281" y="4508607"/>
            <a:ext cx="1896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Site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CAIXA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11560" y="692696"/>
            <a:ext cx="7844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CAIXA </a:t>
            </a:r>
            <a:r>
              <a:rPr lang="pt-BR" sz="2200" i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oferece:</a:t>
            </a:r>
          </a:p>
        </p:txBody>
      </p:sp>
      <p:sp>
        <p:nvSpPr>
          <p:cNvPr id="51" name="Elipse 50"/>
          <p:cNvSpPr/>
          <p:nvPr/>
        </p:nvSpPr>
        <p:spPr>
          <a:xfrm>
            <a:off x="2695761" y="1707686"/>
            <a:ext cx="2325043" cy="227974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745789" y="1955529"/>
            <a:ext cx="222498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Envio de informações </a:t>
            </a: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ao </a:t>
            </a:r>
            <a: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MCidades</a:t>
            </a:r>
            <a:endParaRPr lang="pt-BR" sz="160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72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lipse 38"/>
          <p:cNvSpPr/>
          <p:nvPr/>
        </p:nvSpPr>
        <p:spPr>
          <a:xfrm>
            <a:off x="6385740" y="1672713"/>
            <a:ext cx="2805716" cy="2441844"/>
          </a:xfrm>
          <a:prstGeom prst="ellipse">
            <a:avLst/>
          </a:prstGeom>
          <a:solidFill>
            <a:srgbClr val="20208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Avaliação de Programas</a:t>
            </a:r>
            <a:endParaRPr lang="pt-BR" sz="28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6008101"/>
            <a:ext cx="2962795" cy="654679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4544345" y="2195944"/>
            <a:ext cx="2398087" cy="2322821"/>
          </a:xfrm>
          <a:prstGeom prst="ellipse">
            <a:avLst/>
          </a:prstGeom>
          <a:solidFill>
            <a:srgbClr val="2F559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318625" y="1576548"/>
            <a:ext cx="2219169" cy="21606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18625" y="2021939"/>
            <a:ext cx="2153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 arteiras Administradas</a:t>
            </a:r>
            <a:endParaRPr lang="pt-BR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459945" y="3816183"/>
            <a:ext cx="3266945" cy="270916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Peça Orçamentária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FGTS</a:t>
            </a:r>
            <a:endParaRPr lang="pt-BR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683568" y="-459432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Governança CAIXA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248774" y="3974167"/>
            <a:ext cx="2486136" cy="234751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18625" y="4714331"/>
            <a:ext cx="24162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Aquisição de Recebíveis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11560" y="692696"/>
            <a:ext cx="7844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CAIXA </a:t>
            </a:r>
            <a:r>
              <a:rPr lang="pt-BR" sz="2200" i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oferece:</a:t>
            </a:r>
          </a:p>
        </p:txBody>
      </p:sp>
      <p:sp>
        <p:nvSpPr>
          <p:cNvPr id="51" name="Elipse 50"/>
          <p:cNvSpPr/>
          <p:nvPr/>
        </p:nvSpPr>
        <p:spPr>
          <a:xfrm>
            <a:off x="2472056" y="1658232"/>
            <a:ext cx="2325043" cy="2279748"/>
          </a:xfrm>
          <a:prstGeom prst="ellipse">
            <a:avLst/>
          </a:prstGeom>
          <a:solidFill>
            <a:srgbClr val="C77B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559041" y="2293471"/>
            <a:ext cx="222498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Cadastramento Notificações  Fiscais</a:t>
            </a:r>
            <a:endParaRPr lang="pt-BR" sz="16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upo 12"/>
          <p:cNvGrpSpPr>
            <a:grpSpLocks/>
          </p:cNvGrpSpPr>
          <p:nvPr/>
        </p:nvGrpSpPr>
        <p:grpSpPr bwMode="auto">
          <a:xfrm>
            <a:off x="6447899" y="3841657"/>
            <a:ext cx="2556965" cy="2221812"/>
            <a:chOff x="5035657" y="1267402"/>
            <a:chExt cx="2198903" cy="2045209"/>
          </a:xfrm>
        </p:grpSpPr>
        <p:sp>
          <p:nvSpPr>
            <p:cNvPr id="22" name="Elipse 21"/>
            <p:cNvSpPr/>
            <p:nvPr/>
          </p:nvSpPr>
          <p:spPr>
            <a:xfrm>
              <a:off x="5035657" y="1267402"/>
              <a:ext cx="2052310" cy="2045209"/>
            </a:xfrm>
            <a:prstGeom prst="ellipse">
              <a:avLst/>
            </a:prstGeom>
            <a:solidFill>
              <a:srgbClr val="7575DD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5035657" y="1802023"/>
              <a:ext cx="2198903" cy="10199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Gestão Projetos Melhorias e Inovações </a:t>
              </a:r>
              <a:endParaRPr lang="pt-BR" sz="2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</p:grpSp>
      <p:sp>
        <p:nvSpPr>
          <p:cNvPr id="32" name="CaixaDeTexto 31"/>
          <p:cNvSpPr txBox="1"/>
          <p:nvPr/>
        </p:nvSpPr>
        <p:spPr>
          <a:xfrm>
            <a:off x="4533764" y="3046742"/>
            <a:ext cx="2582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Acompanhamento FI-FGTS</a:t>
            </a:r>
            <a:endParaRPr lang="pt-BR" sz="22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415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0" grpId="0" animBg="1"/>
      <p:bldP spid="12" grpId="0" animBg="1"/>
      <p:bldP spid="14" grpId="0" animBg="1"/>
      <p:bldP spid="33" grpId="0"/>
      <p:bldP spid="51" grpId="0" animBg="1"/>
      <p:bldP spid="52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6008101"/>
            <a:ext cx="2962795" cy="654679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4557095" y="2434413"/>
            <a:ext cx="2398087" cy="2322821"/>
          </a:xfrm>
          <a:prstGeom prst="ellipse">
            <a:avLst/>
          </a:prstGeom>
          <a:solidFill>
            <a:srgbClr val="2F5597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252886" y="1437974"/>
            <a:ext cx="2219169" cy="21606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85011" y="1682806"/>
            <a:ext cx="17483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Controles externos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(CGU, TCU e CMV)</a:t>
            </a:r>
            <a:endParaRPr lang="pt-BR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472055" y="3717031"/>
            <a:ext cx="2820025" cy="247657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Cálculo Atuarial</a:t>
            </a:r>
            <a:endParaRPr lang="pt-BR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683568" y="-459432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Governança CAIXA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6825718" y="1962704"/>
            <a:ext cx="2063701" cy="1982075"/>
          </a:xfrm>
          <a:prstGeom prst="ellipse">
            <a:avLst/>
          </a:prstGeom>
          <a:solidFill>
            <a:srgbClr val="20208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Balanço e Balancetes Mensais</a:t>
            </a:r>
            <a:endParaRPr lang="pt-BR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248774" y="3974167"/>
            <a:ext cx="2486136" cy="234751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575505" y="2894355"/>
            <a:ext cx="25820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Prestação anual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 contas do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FGTS e FI-FGTS</a:t>
            </a:r>
            <a:endParaRPr lang="pt-BR" sz="22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18625" y="4714331"/>
            <a:ext cx="24162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Demonstrações Financeiras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11560" y="692696"/>
            <a:ext cx="7844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CAIXA </a:t>
            </a:r>
            <a:r>
              <a:rPr lang="pt-BR" sz="2200" i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oferece:</a:t>
            </a:r>
          </a:p>
        </p:txBody>
      </p:sp>
      <p:sp>
        <p:nvSpPr>
          <p:cNvPr id="51" name="Elipse 50"/>
          <p:cNvSpPr/>
          <p:nvPr/>
        </p:nvSpPr>
        <p:spPr>
          <a:xfrm>
            <a:off x="2472056" y="1437283"/>
            <a:ext cx="2325043" cy="2279748"/>
          </a:xfrm>
          <a:prstGeom prst="ellipse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563038" y="1910442"/>
            <a:ext cx="222498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Auditorias internas e externas</a:t>
            </a:r>
            <a:endParaRPr lang="pt-BR" sz="160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upo 12"/>
          <p:cNvGrpSpPr>
            <a:grpSpLocks/>
          </p:cNvGrpSpPr>
          <p:nvPr/>
        </p:nvGrpSpPr>
        <p:grpSpPr bwMode="auto">
          <a:xfrm>
            <a:off x="6447899" y="3841657"/>
            <a:ext cx="2556965" cy="2221812"/>
            <a:chOff x="5035657" y="1267402"/>
            <a:chExt cx="2198903" cy="2045209"/>
          </a:xfrm>
        </p:grpSpPr>
        <p:sp>
          <p:nvSpPr>
            <p:cNvPr id="22" name="Elipse 21"/>
            <p:cNvSpPr/>
            <p:nvPr/>
          </p:nvSpPr>
          <p:spPr>
            <a:xfrm>
              <a:off x="5035657" y="1267402"/>
              <a:ext cx="2052310" cy="2045209"/>
            </a:xfrm>
            <a:prstGeom prst="ellipse">
              <a:avLst/>
            </a:prstGeom>
            <a:solidFill>
              <a:srgbClr val="7575DD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5035657" y="1802023"/>
              <a:ext cx="2198903" cy="10199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Monitoramento e atuação em Projetos de Lei</a:t>
              </a:r>
              <a:endParaRPr lang="pt-BR" sz="2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7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39" grpId="0" animBg="1"/>
      <p:bldP spid="14" grpId="0" animBg="1"/>
      <p:bldP spid="32" grpId="0"/>
      <p:bldP spid="33" grpId="0"/>
      <p:bldP spid="51" grpId="0" animBg="1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56" b="2913"/>
          <a:stretch/>
        </p:blipFill>
        <p:spPr>
          <a:xfrm>
            <a:off x="0" y="1511348"/>
            <a:ext cx="9144000" cy="4437932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78568" y="1548316"/>
            <a:ext cx="8954391" cy="4274654"/>
            <a:chOff x="201214" y="736068"/>
            <a:chExt cx="11939188" cy="5699539"/>
          </a:xfrm>
        </p:grpSpPr>
        <p:sp>
          <p:nvSpPr>
            <p:cNvPr id="7" name="CaixaDeTexto 6"/>
            <p:cNvSpPr txBox="1"/>
            <p:nvPr/>
          </p:nvSpPr>
          <p:spPr>
            <a:xfrm>
              <a:off x="2812098" y="2928377"/>
              <a:ext cx="7298387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5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Revolução Tecnológica</a:t>
              </a:r>
            </a:p>
          </p:txBody>
        </p:sp>
        <p:sp>
          <p:nvSpPr>
            <p:cNvPr id="100" name="CaixaDeTexto 99"/>
            <p:cNvSpPr txBox="1"/>
            <p:nvPr/>
          </p:nvSpPr>
          <p:spPr>
            <a:xfrm>
              <a:off x="201214" y="2186045"/>
              <a:ext cx="3376925" cy="1077218"/>
            </a:xfrm>
            <a:prstGeom prst="rect">
              <a:avLst/>
            </a:prstGeom>
            <a:noFill/>
          </p:spPr>
          <p:txBody>
            <a:bodyPr wrap="square" rtlCol="0">
              <a:prstTxWarp prst="textDeflateInflateDeflate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pt-BR" sz="2400" b="1" dirty="0">
                  <a:ln/>
                  <a:solidFill>
                    <a:srgbClr val="EF8511"/>
                  </a:solidFill>
                </a:rPr>
                <a:t>Valoração nos </a:t>
              </a:r>
            </a:p>
            <a:p>
              <a:pPr algn="ctr"/>
              <a:r>
                <a:rPr lang="pt-BR" sz="2400" b="1" dirty="0">
                  <a:ln/>
                  <a:solidFill>
                    <a:srgbClr val="EF8511"/>
                  </a:solidFill>
                </a:rPr>
                <a:t>Pontos de contato</a:t>
              </a:r>
            </a:p>
          </p:txBody>
        </p:sp>
        <p:sp>
          <p:nvSpPr>
            <p:cNvPr id="104" name="CaixaDeTexto 103"/>
            <p:cNvSpPr txBox="1"/>
            <p:nvPr/>
          </p:nvSpPr>
          <p:spPr>
            <a:xfrm>
              <a:off x="2361658" y="860976"/>
              <a:ext cx="4718806" cy="1077218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pt-BR" sz="2400" b="1" dirty="0">
                  <a:ln/>
                  <a:solidFill>
                    <a:schemeClr val="accent4"/>
                  </a:solidFill>
                </a:rPr>
                <a:t>Mudanças de expectativas</a:t>
              </a:r>
            </a:p>
            <a:p>
              <a:pPr algn="ctr"/>
              <a:r>
                <a:rPr lang="pt-BR" sz="2400" b="1" dirty="0">
                  <a:ln/>
                  <a:solidFill>
                    <a:schemeClr val="accent4"/>
                  </a:solidFill>
                </a:rPr>
                <a:t>dos  Clientes</a:t>
              </a:r>
            </a:p>
          </p:txBody>
        </p:sp>
        <p:sp>
          <p:nvSpPr>
            <p:cNvPr id="106" name="CaixaDeTexto 105"/>
            <p:cNvSpPr txBox="1"/>
            <p:nvPr/>
          </p:nvSpPr>
          <p:spPr>
            <a:xfrm>
              <a:off x="735277" y="4592311"/>
              <a:ext cx="2842863" cy="584775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/>
              </a:prstTxWarp>
              <a:spAutoFit/>
            </a:bodyPr>
            <a:lstStyle/>
            <a:p>
              <a:pPr algn="ctr"/>
              <a:r>
                <a:rPr lang="pt-BR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Agilidade</a:t>
              </a:r>
            </a:p>
          </p:txBody>
        </p:sp>
        <p:sp>
          <p:nvSpPr>
            <p:cNvPr id="107" name="CaixaDeTexto 106"/>
            <p:cNvSpPr txBox="1"/>
            <p:nvPr/>
          </p:nvSpPr>
          <p:spPr>
            <a:xfrm>
              <a:off x="2679139" y="4898148"/>
              <a:ext cx="3801349" cy="841217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pPr algn="ctr"/>
              <a:r>
                <a:rPr lang="pt-BR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Novas competências</a:t>
              </a:r>
            </a:p>
          </p:txBody>
        </p:sp>
        <p:sp>
          <p:nvSpPr>
            <p:cNvPr id="108" name="CaixaDeTexto 107"/>
            <p:cNvSpPr txBox="1"/>
            <p:nvPr/>
          </p:nvSpPr>
          <p:spPr>
            <a:xfrm>
              <a:off x="7306801" y="736068"/>
              <a:ext cx="4567881" cy="1077217"/>
            </a:xfrm>
            <a:prstGeom prst="rect">
              <a:avLst/>
            </a:prstGeom>
            <a:noFill/>
          </p:spPr>
          <p:txBody>
            <a:bodyPr wrap="square" rtlCol="0">
              <a:prstTxWarp prst="textInflateTop">
                <a:avLst/>
              </a:prstTxWarp>
              <a:spAutoFit/>
            </a:bodyPr>
            <a:lstStyle/>
            <a:p>
              <a:pPr algn="ctr"/>
              <a:r>
                <a:rPr lang="pt-BR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Novas Experiências de usuários</a:t>
              </a:r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9010015" y="4511114"/>
              <a:ext cx="2842863" cy="58477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pt-B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Arquiteturas</a:t>
              </a:r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4114618" y="2155855"/>
              <a:ext cx="3818679" cy="584775"/>
            </a:xfrm>
            <a:prstGeom prst="rect">
              <a:avLst/>
            </a:prstGeom>
            <a:noFill/>
          </p:spPr>
          <p:txBody>
            <a:bodyPr wrap="square" rtlCol="0">
              <a:prstTxWarp prst="textStop">
                <a:avLst/>
              </a:prstTxWarp>
              <a:spAutoFit/>
            </a:bodyPr>
            <a:lstStyle/>
            <a:p>
              <a:pPr algn="ctr"/>
              <a:r>
                <a:rPr lang="pt-B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Novos</a:t>
              </a:r>
            </a:p>
            <a:p>
              <a:pPr algn="ctr"/>
              <a:r>
                <a:rPr lang="pt-BR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Modelos de Negócio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01214" y="5850832"/>
              <a:ext cx="4096257" cy="58477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pt-BR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Evolução da Regulação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8360671" y="2552883"/>
              <a:ext cx="3779731" cy="584775"/>
            </a:xfrm>
            <a:prstGeom prst="rect">
              <a:avLst/>
            </a:prstGeom>
            <a:noFill/>
          </p:spPr>
          <p:txBody>
            <a:bodyPr wrap="square" rtlCol="0">
              <a:prstTxWarp prst="textWave4">
                <a:avLst/>
              </a:prstTxWarp>
              <a:spAutoFit/>
            </a:bodyPr>
            <a:lstStyle/>
            <a:p>
              <a:pPr algn="ctr"/>
              <a:r>
                <a:rPr lang="pt-BR" sz="24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Inovação</a:t>
              </a:r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78568" y="804971"/>
            <a:ext cx="8966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i="1" dirty="0">
                <a:solidFill>
                  <a:schemeClr val="tx2">
                    <a:lumMod val="75000"/>
                  </a:schemeClr>
                </a:solidFill>
              </a:rPr>
              <a:t>A Revolução Tecnológica resulta em forças que impulsionam a transformação digital...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17377" y="1712997"/>
            <a:ext cx="1027538" cy="578984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pt-BR" sz="2100" dirty="0"/>
              <a:t>Nuvem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43571" y="3551811"/>
            <a:ext cx="985578" cy="447482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r>
              <a:rPr lang="pt-BR" dirty="0" smtClean="0"/>
              <a:t>Big Data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362641" y="5390660"/>
            <a:ext cx="1471028" cy="27699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pt-BR" dirty="0" smtClean="0"/>
              <a:t>Internet das Coisas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859701" y="5524250"/>
            <a:ext cx="2532694" cy="807914"/>
          </a:xfrm>
          <a:prstGeom prst="rect">
            <a:avLst/>
          </a:prstGeom>
          <a:noFill/>
        </p:spPr>
        <p:txBody>
          <a:bodyPr wrap="square" rtlCol="0">
            <a:prstTxWarp prst="textDeflateInflateDe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>
                <a:ln/>
                <a:solidFill>
                  <a:schemeClr val="accent3"/>
                </a:solidFill>
              </a:rPr>
              <a:t>Mobilidade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08621" y="-433460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Governança CAIXA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11560" y="476672"/>
            <a:ext cx="7844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CAIXA </a:t>
            </a:r>
            <a:r>
              <a:rPr lang="pt-BR" sz="2200" i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oferece:</a:t>
            </a:r>
          </a:p>
        </p:txBody>
      </p:sp>
    </p:spTree>
    <p:extLst>
      <p:ext uri="{BB962C8B-B14F-4D97-AF65-F5344CB8AC3E}">
        <p14:creationId xmlns:p14="http://schemas.microsoft.com/office/powerpoint/2010/main" val="19659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 bwMode="auto">
          <a:xfrm>
            <a:off x="0" y="-21405"/>
            <a:ext cx="3275856" cy="476672"/>
          </a:xfrm>
          <a:prstGeom prst="rect">
            <a:avLst/>
          </a:prstGeom>
          <a:gradFill flip="none" rotWithShape="1">
            <a:gsLst>
              <a:gs pos="0">
                <a:srgbClr val="2F5597">
                  <a:shade val="30000"/>
                  <a:satMod val="115000"/>
                </a:srgbClr>
              </a:gs>
              <a:gs pos="50000">
                <a:srgbClr val="2F5597">
                  <a:shade val="67500"/>
                  <a:satMod val="115000"/>
                </a:srgbClr>
              </a:gs>
              <a:gs pos="100000">
                <a:srgbClr val="2F559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aphicFrame>
        <p:nvGraphicFramePr>
          <p:cNvPr id="892974" name="Object 46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1784882"/>
              </p:ext>
            </p:extLst>
          </p:nvPr>
        </p:nvGraphicFramePr>
        <p:xfrm>
          <a:off x="-809600" y="1433315"/>
          <a:ext cx="121481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09600" y="1433315"/>
                        <a:ext cx="121481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2980" name="Title 1"/>
          <p:cNvSpPr>
            <a:spLocks noGrp="1"/>
          </p:cNvSpPr>
          <p:nvPr>
            <p:ph type="title" idx="4294967295"/>
          </p:nvPr>
        </p:nvSpPr>
        <p:spPr>
          <a:xfrm>
            <a:off x="2649682" y="2028407"/>
            <a:ext cx="4638140" cy="5448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/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 </a:t>
            </a:r>
            <a:r>
              <a:rPr lang="pt-B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Saque</a:t>
            </a:r>
            <a:endPara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23786" y="1794032"/>
            <a:ext cx="181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Ideia...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8621" y="-433460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Governança CAIXA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6475" y="868942"/>
            <a:ext cx="7844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CAIXA </a:t>
            </a:r>
            <a:r>
              <a:rPr lang="pt-BR" sz="2200" i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oferece: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27" y="3140968"/>
            <a:ext cx="2016200" cy="2016200"/>
          </a:xfrm>
          <a:prstGeom prst="rect">
            <a:avLst/>
          </a:prstGeom>
          <a:noFill/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4141460380"/>
              </p:ext>
            </p:extLst>
          </p:nvPr>
        </p:nvGraphicFramePr>
        <p:xfrm>
          <a:off x="-609330" y="836712"/>
          <a:ext cx="964907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Imagem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32" y="5589240"/>
            <a:ext cx="901460" cy="90146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26" y="5877272"/>
            <a:ext cx="859160" cy="8591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0" y="1941924"/>
            <a:ext cx="901460" cy="90146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34" y="1491194"/>
            <a:ext cx="901460" cy="90146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92" y="3540217"/>
            <a:ext cx="901460" cy="90146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828" y="3935524"/>
            <a:ext cx="859160" cy="859160"/>
          </a:xfrm>
          <a:prstGeom prst="rect">
            <a:avLst/>
          </a:prstGeom>
        </p:spPr>
      </p:pic>
      <p:sp>
        <p:nvSpPr>
          <p:cNvPr id="21" name="Texto explicativo retangular com cantos arredondados 20"/>
          <p:cNvSpPr/>
          <p:nvPr/>
        </p:nvSpPr>
        <p:spPr>
          <a:xfrm>
            <a:off x="3284199" y="576064"/>
            <a:ext cx="2659199" cy="1217969"/>
          </a:xfrm>
          <a:prstGeom prst="wedgeRoundRectCallout">
            <a:avLst>
              <a:gd name="adj1" fmla="val -16929"/>
              <a:gd name="adj2" fmla="val 83178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Informa  Conectividade Social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31463" y="658680"/>
            <a:ext cx="1052736" cy="105273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523018" y="2125091"/>
            <a:ext cx="4032448" cy="310854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Funcionalidade para o trabalhador, por meio de APP, poderá enviar documentos de saque e optar por receber seus valores de FGTS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 bwMode="auto">
          <a:xfrm>
            <a:off x="0" y="0"/>
            <a:ext cx="3275856" cy="476672"/>
          </a:xfrm>
          <a:prstGeom prst="rect">
            <a:avLst/>
          </a:prstGeom>
          <a:gradFill flip="none" rotWithShape="1">
            <a:gsLst>
              <a:gs pos="0">
                <a:srgbClr val="2F5597">
                  <a:shade val="30000"/>
                  <a:satMod val="115000"/>
                </a:srgbClr>
              </a:gs>
              <a:gs pos="50000">
                <a:srgbClr val="2F5597">
                  <a:shade val="67500"/>
                  <a:satMod val="115000"/>
                </a:srgbClr>
              </a:gs>
              <a:gs pos="100000">
                <a:srgbClr val="2F559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aphicFrame>
        <p:nvGraphicFramePr>
          <p:cNvPr id="892974" name="Object 4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202" y="857251"/>
          <a:ext cx="121481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202" y="857251"/>
                        <a:ext cx="121481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2980" name="Title 1"/>
          <p:cNvSpPr>
            <a:spLocks noGrp="1"/>
          </p:cNvSpPr>
          <p:nvPr>
            <p:ph type="title" idx="4294967295"/>
          </p:nvPr>
        </p:nvSpPr>
        <p:spPr>
          <a:xfrm>
            <a:off x="2270545" y="1088994"/>
            <a:ext cx="4638140" cy="5448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/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 Vocação</a:t>
            </a:r>
          </a:p>
        </p:txBody>
      </p:sp>
      <p:sp>
        <p:nvSpPr>
          <p:cNvPr id="52" name="Rectangle 6"/>
          <p:cNvSpPr txBox="1">
            <a:spLocks/>
          </p:cNvSpPr>
          <p:nvPr/>
        </p:nvSpPr>
        <p:spPr bwMode="auto">
          <a:xfrm>
            <a:off x="220756" y="1714340"/>
            <a:ext cx="2482103" cy="43789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33350" indent="-133350">
              <a:buFont typeface="Wingdings" panose="05000000000000000000" pitchFamily="2" charset="2"/>
              <a:buChar char="ü"/>
            </a:pPr>
            <a:endParaRPr lang="pt-BR" sz="918" dirty="0"/>
          </a:p>
          <a:p>
            <a:pPr marL="133350" indent="-133350">
              <a:buFont typeface="Wingdings" panose="05000000000000000000" pitchFamily="2" charset="2"/>
              <a:buChar char="ü"/>
            </a:pPr>
            <a:r>
              <a:rPr lang="pt-BR" sz="918" dirty="0"/>
              <a:t>É um aplicativo que permitirá a realização de testes vocacionais e de experiência de trabalho, além de proporcionar o cruzamento de currículos e postos de trabalho, sendo as suas principais funcionalidades:</a:t>
            </a:r>
            <a:endParaRPr lang="pt-BR" sz="918" b="1" dirty="0"/>
          </a:p>
          <a:p>
            <a:pPr marL="133350" indent="-133350">
              <a:buFont typeface="Wingdings" panose="05000000000000000000" pitchFamily="2" charset="2"/>
              <a:buChar char="ü"/>
            </a:pPr>
            <a:endParaRPr lang="pt-BR" sz="918" b="1" dirty="0"/>
          </a:p>
          <a:p>
            <a:pPr marL="133350" indent="-133350">
              <a:buFont typeface="Wingdings" panose="05000000000000000000" pitchFamily="2" charset="2"/>
              <a:buChar char="ü"/>
            </a:pPr>
            <a:r>
              <a:rPr lang="pt-BR" sz="918" b="1" dirty="0"/>
              <a:t>Vagas Personalizadas </a:t>
            </a:r>
            <a:r>
              <a:rPr lang="pt-BR" sz="918" dirty="0"/>
              <a:t>-  permitirá o aprimoramento dos cadastros profissionais com base nas experiências profissionais, por meio dos vínculos identificados na base do FGTS e, também pelas inserções do próprio trabalhador, permitindo-o a inclusão das suas motivações pessoais. </a:t>
            </a:r>
          </a:p>
          <a:p>
            <a:pPr marL="133350" indent="-133350">
              <a:buFont typeface="Wingdings" panose="05000000000000000000" pitchFamily="2" charset="2"/>
              <a:buChar char="ü"/>
            </a:pPr>
            <a:endParaRPr lang="pt-BR" sz="918" dirty="0"/>
          </a:p>
          <a:p>
            <a:pPr marL="133350" indent="-133350">
              <a:buFont typeface="Wingdings" panose="05000000000000000000" pitchFamily="2" charset="2"/>
              <a:buChar char="ü"/>
            </a:pPr>
            <a:r>
              <a:rPr lang="pt-BR" sz="918" dirty="0"/>
              <a:t>Por parte do empregador, a ideia é que eles disponibilizem vagas nas quais valorizem, além de competências e habilidades que a função exige, outros quesitos importantes como valores, culturas, missão da empresa.</a:t>
            </a:r>
          </a:p>
          <a:p>
            <a:r>
              <a:rPr lang="pt-BR" sz="918" dirty="0"/>
              <a:t> </a:t>
            </a:r>
          </a:p>
          <a:p>
            <a:pPr marL="133350" indent="-133350">
              <a:buFont typeface="Wingdings" panose="05000000000000000000" pitchFamily="2" charset="2"/>
              <a:buChar char="ü"/>
            </a:pPr>
            <a:r>
              <a:rPr lang="pt-BR" sz="918" b="1" dirty="0"/>
              <a:t>Test-Drive</a:t>
            </a:r>
            <a:r>
              <a:rPr lang="pt-BR" sz="918" dirty="0"/>
              <a:t>- trata-se de uma experiência de alguns dias que a empresa e o trabalhador teriam para testar a experiência do trabalho. Salientando que essa experiência seria antes de formalizar o contrato.</a:t>
            </a:r>
          </a:p>
          <a:p>
            <a:endParaRPr lang="pt-BR" sz="918" dirty="0"/>
          </a:p>
          <a:p>
            <a:pPr marL="133350" indent="-133350">
              <a:buFont typeface="Wingdings" panose="05000000000000000000" pitchFamily="2" charset="2"/>
              <a:buChar char="ü"/>
            </a:pPr>
            <a:r>
              <a:rPr lang="pt-BR" sz="918" b="1" dirty="0"/>
              <a:t>Games ou Testes </a:t>
            </a:r>
            <a:r>
              <a:rPr lang="pt-BR" sz="918" dirty="0"/>
              <a:t>- testes de vocação que poderiam ser feitos por meio de games, com ofertas de  possíveis postos de trabalhos aderentes ao perfil traçado.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8944" b="2845"/>
          <a:stretch/>
        </p:blipFill>
        <p:spPr>
          <a:xfrm>
            <a:off x="2901202" y="1747346"/>
            <a:ext cx="5951457" cy="4417957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282388" y="1301003"/>
            <a:ext cx="181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Ideia...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-459432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Governança CAIXA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1560" y="612365"/>
            <a:ext cx="7844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CAIXA </a:t>
            </a:r>
            <a:r>
              <a:rPr lang="pt-BR" sz="2200" i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oferece:</a:t>
            </a:r>
          </a:p>
        </p:txBody>
      </p:sp>
    </p:spTree>
    <p:extLst>
      <p:ext uri="{BB962C8B-B14F-4D97-AF65-F5344CB8AC3E}">
        <p14:creationId xmlns:p14="http://schemas.microsoft.com/office/powerpoint/2010/main" val="35718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lipse 38"/>
          <p:cNvSpPr/>
          <p:nvPr/>
        </p:nvSpPr>
        <p:spPr>
          <a:xfrm>
            <a:off x="3357132" y="531565"/>
            <a:ext cx="2346614" cy="2306782"/>
          </a:xfrm>
          <a:prstGeom prst="ellipse">
            <a:avLst/>
          </a:prstGeom>
          <a:gradFill flip="none" rotWithShape="1">
            <a:gsLst>
              <a:gs pos="0">
                <a:srgbClr val="ED7D31">
                  <a:lumMod val="5000"/>
                  <a:lumOff val="95000"/>
                  <a:alpha val="2000"/>
                </a:srgbClr>
              </a:gs>
              <a:gs pos="74000">
                <a:srgbClr val="ED7D31">
                  <a:lumMod val="45000"/>
                  <a:lumOff val="55000"/>
                </a:srgbClr>
              </a:gs>
              <a:gs pos="83000">
                <a:srgbClr val="ED7D31">
                  <a:lumMod val="45000"/>
                  <a:lumOff val="55000"/>
                </a:srgbClr>
              </a:gs>
              <a:gs pos="100000">
                <a:srgbClr val="ED7D31">
                  <a:lumMod val="30000"/>
                  <a:lumOff val="7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5378562" y="322096"/>
            <a:ext cx="2346614" cy="2306782"/>
          </a:xfrm>
          <a:prstGeom prst="ellipse">
            <a:avLst/>
          </a:prstGeom>
          <a:gradFill flip="none" rotWithShape="1">
            <a:gsLst>
              <a:gs pos="0">
                <a:srgbClr val="4472C4">
                  <a:lumMod val="5000"/>
                  <a:lumOff val="95000"/>
                  <a:alpha val="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1520089" y="266906"/>
            <a:ext cx="2346614" cy="2306782"/>
          </a:xfrm>
          <a:prstGeom prst="ellipse">
            <a:avLst/>
          </a:prstGeom>
          <a:gradFill flip="none" rotWithShape="1">
            <a:gsLst>
              <a:gs pos="0">
                <a:srgbClr val="70AD47">
                  <a:lumMod val="5000"/>
                  <a:lumOff val="95000"/>
                  <a:alpha val="9000"/>
                </a:srgbClr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6875922" y="2826882"/>
            <a:ext cx="2346614" cy="2306782"/>
          </a:xfrm>
          <a:prstGeom prst="ellipse">
            <a:avLst/>
          </a:prstGeom>
          <a:gradFill flip="none" rotWithShape="1">
            <a:gsLst>
              <a:gs pos="0">
                <a:srgbClr val="4472C4">
                  <a:lumMod val="5000"/>
                  <a:lumOff val="95000"/>
                  <a:alpha val="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2" name="Rectangle 2"/>
          <p:cNvSpPr txBox="1">
            <a:spLocks noChangeArrowheads="1"/>
          </p:cNvSpPr>
          <p:nvPr/>
        </p:nvSpPr>
        <p:spPr bwMode="auto">
          <a:xfrm>
            <a:off x="0" y="117475"/>
            <a:ext cx="7451725" cy="431800"/>
          </a:xfrm>
          <a:prstGeom prst="rect">
            <a:avLst/>
          </a:prstGeom>
          <a:solidFill>
            <a:srgbClr val="00008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5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Atuação Positiva CAIXA</a:t>
            </a:r>
          </a:p>
        </p:txBody>
      </p:sp>
      <p:sp>
        <p:nvSpPr>
          <p:cNvPr id="26" name="Elipse 25"/>
          <p:cNvSpPr/>
          <p:nvPr/>
        </p:nvSpPr>
        <p:spPr>
          <a:xfrm>
            <a:off x="395536" y="1628800"/>
            <a:ext cx="2346614" cy="2306782"/>
          </a:xfrm>
          <a:prstGeom prst="ellipse">
            <a:avLst/>
          </a:prstGeom>
          <a:gradFill flip="none" rotWithShape="1">
            <a:gsLst>
              <a:gs pos="0">
                <a:srgbClr val="ED7D31">
                  <a:lumMod val="5000"/>
                  <a:lumOff val="95000"/>
                  <a:alpha val="2000"/>
                </a:srgbClr>
              </a:gs>
              <a:gs pos="74000">
                <a:srgbClr val="ED7D31">
                  <a:lumMod val="45000"/>
                  <a:lumOff val="55000"/>
                </a:srgbClr>
              </a:gs>
              <a:gs pos="83000">
                <a:srgbClr val="ED7D31">
                  <a:lumMod val="45000"/>
                  <a:lumOff val="55000"/>
                </a:srgbClr>
              </a:gs>
              <a:gs pos="100000">
                <a:srgbClr val="ED7D31">
                  <a:lumMod val="30000"/>
                  <a:lumOff val="7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6444208" y="1484784"/>
            <a:ext cx="2346614" cy="2306782"/>
          </a:xfrm>
          <a:prstGeom prst="ellipse">
            <a:avLst/>
          </a:prstGeom>
          <a:gradFill flip="none" rotWithShape="1">
            <a:gsLst>
              <a:gs pos="0">
                <a:srgbClr val="ED7D31">
                  <a:lumMod val="5000"/>
                  <a:lumOff val="95000"/>
                  <a:alpha val="2000"/>
                </a:srgbClr>
              </a:gs>
              <a:gs pos="74000">
                <a:srgbClr val="ED7D31">
                  <a:lumMod val="45000"/>
                  <a:lumOff val="55000"/>
                </a:srgbClr>
              </a:gs>
              <a:gs pos="83000">
                <a:srgbClr val="ED7D31">
                  <a:lumMod val="45000"/>
                  <a:lumOff val="55000"/>
                </a:srgbClr>
              </a:gs>
              <a:gs pos="100000">
                <a:srgbClr val="ED7D31">
                  <a:lumMod val="30000"/>
                  <a:lumOff val="7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4902599" y="3049524"/>
            <a:ext cx="2346614" cy="2306782"/>
          </a:xfrm>
          <a:prstGeom prst="ellipse">
            <a:avLst/>
          </a:prstGeom>
          <a:gradFill flip="none" rotWithShape="1">
            <a:gsLst>
              <a:gs pos="0">
                <a:srgbClr val="70AD47">
                  <a:lumMod val="5000"/>
                  <a:lumOff val="95000"/>
                  <a:alpha val="9000"/>
                </a:srgbClr>
              </a:gs>
              <a:gs pos="74000">
                <a:srgbClr val="70AD47">
                  <a:lumMod val="45000"/>
                  <a:lumOff val="55000"/>
                </a:srgbClr>
              </a:gs>
              <a:gs pos="83000">
                <a:srgbClr val="70AD47">
                  <a:lumMod val="45000"/>
                  <a:lumOff val="55000"/>
                </a:srgbClr>
              </a:gs>
              <a:gs pos="100000">
                <a:srgbClr val="70AD47">
                  <a:lumMod val="30000"/>
                  <a:lumOff val="7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925230" y="3346670"/>
            <a:ext cx="2346614" cy="2306782"/>
          </a:xfrm>
          <a:prstGeom prst="ellipse">
            <a:avLst/>
          </a:prstGeom>
          <a:gradFill flip="none" rotWithShape="1">
            <a:gsLst>
              <a:gs pos="0">
                <a:srgbClr val="4472C4">
                  <a:lumMod val="5000"/>
                  <a:lumOff val="95000"/>
                  <a:alpha val="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269" name="Grupo 29"/>
          <p:cNvGrpSpPr>
            <a:grpSpLocks/>
          </p:cNvGrpSpPr>
          <p:nvPr/>
        </p:nvGrpSpPr>
        <p:grpSpPr bwMode="auto">
          <a:xfrm>
            <a:off x="4195763" y="1046163"/>
            <a:ext cx="2824162" cy="2598737"/>
            <a:chOff x="928762" y="883303"/>
            <a:chExt cx="2823640" cy="2597573"/>
          </a:xfrm>
        </p:grpSpPr>
        <p:sp>
          <p:nvSpPr>
            <p:cNvPr id="31" name="Elipse 30"/>
            <p:cNvSpPr/>
            <p:nvPr/>
          </p:nvSpPr>
          <p:spPr>
            <a:xfrm>
              <a:off x="1050976" y="883303"/>
              <a:ext cx="2630002" cy="2597573"/>
            </a:xfrm>
            <a:prstGeom prst="ellipse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928762" y="1540234"/>
              <a:ext cx="2823640" cy="17534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700" b="1" kern="0" dirty="0">
                  <a:solidFill>
                    <a:prstClr val="white"/>
                  </a:solidFill>
                  <a:latin typeface="Calibri" panose="020F0502020204030204"/>
                </a:rPr>
                <a:t>Sistema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700" b="1" kern="0" dirty="0">
                  <a:solidFill>
                    <a:prstClr val="white"/>
                  </a:solidFill>
                  <a:latin typeface="Calibri" panose="020F0502020204030204"/>
                </a:rPr>
                <a:t>Monitoramento Diário do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700" b="1" kern="0" dirty="0">
                  <a:solidFill>
                    <a:prstClr val="white"/>
                  </a:solidFill>
                  <a:latin typeface="Calibri" panose="020F0502020204030204"/>
                </a:rPr>
                <a:t>Congresso</a:t>
              </a:r>
            </a:p>
          </p:txBody>
        </p:sp>
      </p:grpSp>
      <p:grpSp>
        <p:nvGrpSpPr>
          <p:cNvPr id="10270" name="Grupo 32"/>
          <p:cNvGrpSpPr>
            <a:grpSpLocks/>
          </p:cNvGrpSpPr>
          <p:nvPr/>
        </p:nvGrpSpPr>
        <p:grpSpPr bwMode="auto">
          <a:xfrm>
            <a:off x="2012950" y="1773238"/>
            <a:ext cx="2781300" cy="2597150"/>
            <a:chOff x="4060526" y="249382"/>
            <a:chExt cx="2755466" cy="2510574"/>
          </a:xfrm>
        </p:grpSpPr>
        <p:sp>
          <p:nvSpPr>
            <p:cNvPr id="34" name="Elipse 33"/>
            <p:cNvSpPr/>
            <p:nvPr/>
          </p:nvSpPr>
          <p:spPr>
            <a:xfrm>
              <a:off x="4060526" y="249382"/>
              <a:ext cx="2610773" cy="2510574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4098272" y="923062"/>
              <a:ext cx="2717720" cy="11002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Propostas </a:t>
              </a:r>
              <a:r>
                <a:rPr lang="pt-BR" sz="32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Alternativas</a:t>
              </a:r>
              <a:endParaRPr lang="pt-BR" sz="24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6" name="Elipse 35"/>
          <p:cNvSpPr/>
          <p:nvPr/>
        </p:nvSpPr>
        <p:spPr>
          <a:xfrm>
            <a:off x="-96838" y="977900"/>
            <a:ext cx="2636838" cy="2306638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Centenas Projetos de Lei</a:t>
            </a:r>
            <a:endParaRPr lang="pt-BR" sz="3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2484438" y="3952875"/>
            <a:ext cx="2443162" cy="2428875"/>
          </a:xfrm>
          <a:prstGeom prst="ellipse">
            <a:avLst/>
          </a:prstGeom>
          <a:solidFill>
            <a:srgbClr val="FFC000">
              <a:lumMod val="75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Ações </a:t>
            </a:r>
            <a:r>
              <a:rPr lang="pt-BR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Marketing  Redes Sociais</a:t>
            </a:r>
          </a:p>
        </p:txBody>
      </p:sp>
      <p:grpSp>
        <p:nvGrpSpPr>
          <p:cNvPr id="10273" name="Grupo 2"/>
          <p:cNvGrpSpPr>
            <a:grpSpLocks/>
          </p:cNvGrpSpPr>
          <p:nvPr/>
        </p:nvGrpSpPr>
        <p:grpSpPr bwMode="auto">
          <a:xfrm>
            <a:off x="4427538" y="3500438"/>
            <a:ext cx="2843212" cy="2306637"/>
            <a:chOff x="5940152" y="3511424"/>
            <a:chExt cx="2842951" cy="2306638"/>
          </a:xfrm>
        </p:grpSpPr>
        <p:sp>
          <p:nvSpPr>
            <p:cNvPr id="37" name="Elipse 36"/>
            <p:cNvSpPr/>
            <p:nvPr/>
          </p:nvSpPr>
          <p:spPr>
            <a:xfrm>
              <a:off x="6122697" y="3511424"/>
              <a:ext cx="2346110" cy="2306638"/>
            </a:xfrm>
            <a:prstGeom prst="ellipse">
              <a:avLst/>
            </a:prstGeom>
            <a:solidFill>
              <a:srgbClr val="70AD47">
                <a:lumMod val="5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6043330" y="4281361"/>
              <a:ext cx="2739773" cy="831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Recolhimento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FGTS Doméstico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5940152" y="4806825"/>
              <a:ext cx="2739773" cy="430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274" name="Grupo 1"/>
          <p:cNvGrpSpPr>
            <a:grpSpLocks/>
          </p:cNvGrpSpPr>
          <p:nvPr/>
        </p:nvGrpSpPr>
        <p:grpSpPr bwMode="auto">
          <a:xfrm>
            <a:off x="200025" y="3408363"/>
            <a:ext cx="2686050" cy="2459037"/>
            <a:chOff x="64749" y="911721"/>
            <a:chExt cx="2597421" cy="2367037"/>
          </a:xfrm>
        </p:grpSpPr>
        <p:sp>
          <p:nvSpPr>
            <p:cNvPr id="20" name="Elipse 19"/>
            <p:cNvSpPr/>
            <p:nvPr/>
          </p:nvSpPr>
          <p:spPr>
            <a:xfrm>
              <a:off x="158392" y="911721"/>
              <a:ext cx="2344126" cy="2305913"/>
            </a:xfrm>
            <a:prstGeom prst="ellipse">
              <a:avLst/>
            </a:prstGeom>
            <a:solidFill>
              <a:srgbClr val="76041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4749" y="1174555"/>
              <a:ext cx="2597421" cy="21042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Subsídios</a:t>
              </a:r>
              <a:r>
                <a:rPr lang="pt-BR" sz="4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para  Imprensa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6285" y="2351198"/>
              <a:ext cx="2463865" cy="4156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5" name="Elipse 24"/>
          <p:cNvSpPr/>
          <p:nvPr/>
        </p:nvSpPr>
        <p:spPr>
          <a:xfrm>
            <a:off x="6757988" y="620713"/>
            <a:ext cx="2228850" cy="2157412"/>
          </a:xfrm>
          <a:prstGeom prst="ellipse">
            <a:avLst/>
          </a:prstGeom>
          <a:solidFill>
            <a:srgbClr val="CCCC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200" kern="0" dirty="0">
              <a:latin typeface="Calibri" panose="020F0502020204030204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816725" y="850900"/>
            <a:ext cx="2111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CCFGTS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Demais </a:t>
            </a:r>
            <a:r>
              <a:rPr lang="pt-BR" sz="2400" b="1" i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stakeholders</a:t>
            </a:r>
            <a:endParaRPr lang="pt-BR" sz="24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600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25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Disco magnético 5"/>
          <p:cNvSpPr/>
          <p:nvPr/>
        </p:nvSpPr>
        <p:spPr>
          <a:xfrm>
            <a:off x="1403648" y="3726324"/>
            <a:ext cx="2304256" cy="1646892"/>
          </a:xfrm>
          <a:prstGeom prst="flowChartMagneticDisk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cs typeface="Aharoni" panose="02010803020104030203" pitchFamily="2" charset="-79"/>
              </a:rPr>
              <a:t>Outras Despesas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cs typeface="Aharoni" panose="02010803020104030203" pitchFamily="2" charset="-79"/>
              </a:rPr>
              <a:t>7,4</a:t>
            </a:r>
          </a:p>
        </p:txBody>
      </p:sp>
      <p:sp>
        <p:nvSpPr>
          <p:cNvPr id="5" name="Fluxograma: Disco magnético 4"/>
          <p:cNvSpPr/>
          <p:nvPr/>
        </p:nvSpPr>
        <p:spPr>
          <a:xfrm>
            <a:off x="1403648" y="2348880"/>
            <a:ext cx="2304256" cy="1646892"/>
          </a:xfrm>
          <a:prstGeom prst="flowChartMagneticDisk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cs typeface="Aharoni" panose="02010803020104030203" pitchFamily="2" charset="-79"/>
              </a:rPr>
              <a:t>Descontos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cs typeface="Aharoni" panose="02010803020104030203" pitchFamily="2" charset="-79"/>
              </a:rPr>
              <a:t>10,5</a:t>
            </a: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36513" y="25400"/>
            <a:ext cx="5327650" cy="477838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500">
                <a:solidFill>
                  <a:schemeClr val="bg1"/>
                </a:solidFill>
                <a:latin typeface="Arial Rounded MT Bold" panose="020F0704030504030204" pitchFamily="34" charset="0"/>
              </a:rPr>
              <a:t>FGTS – Despesas e Receitas</a:t>
            </a:r>
          </a:p>
        </p:txBody>
      </p:sp>
      <p:sp>
        <p:nvSpPr>
          <p:cNvPr id="2" name="Fluxograma: Disco magnético 1"/>
          <p:cNvSpPr/>
          <p:nvPr/>
        </p:nvSpPr>
        <p:spPr>
          <a:xfrm>
            <a:off x="1403648" y="990020"/>
            <a:ext cx="2304256" cy="1646892"/>
          </a:xfrm>
          <a:prstGeom prst="flowChartMagneticDisk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cs typeface="Aharoni" panose="02010803020104030203" pitchFamily="2" charset="-79"/>
              </a:rPr>
              <a:t>Juros e Atualização 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cs typeface="Aharoni" panose="02010803020104030203" pitchFamily="2" charset="-79"/>
              </a:rPr>
              <a:t>16,5</a:t>
            </a:r>
          </a:p>
        </p:txBody>
      </p:sp>
      <p:sp>
        <p:nvSpPr>
          <p:cNvPr id="8" name="Fluxograma: Disco magnético 7"/>
          <p:cNvSpPr/>
          <p:nvPr/>
        </p:nvSpPr>
        <p:spPr>
          <a:xfrm>
            <a:off x="5364088" y="3645024"/>
            <a:ext cx="2304256" cy="1656184"/>
          </a:xfrm>
          <a:prstGeom prst="flowChartMagneticDisk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  <a:cs typeface="Aharoni" panose="02010803020104030203" pitchFamily="2" charset="-79"/>
              </a:rPr>
              <a:t>Outras Receitas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cs typeface="Aharoni" panose="02010803020104030203" pitchFamily="2" charset="-79"/>
              </a:rPr>
              <a:t>10,3</a:t>
            </a:r>
            <a:endParaRPr lang="pt-BR" sz="20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9" name="Fluxograma: Disco magnético 8"/>
          <p:cNvSpPr/>
          <p:nvPr/>
        </p:nvSpPr>
        <p:spPr>
          <a:xfrm>
            <a:off x="5364088" y="2348880"/>
            <a:ext cx="2304256" cy="1568338"/>
          </a:xfrm>
          <a:prstGeom prst="flowChartMagneticDisk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  <a:cs typeface="Aharoni" panose="02010803020104030203" pitchFamily="2" charset="-79"/>
              </a:rPr>
              <a:t>Aplicações Financeiras</a:t>
            </a:r>
          </a:p>
          <a:p>
            <a:pPr algn="ctr">
              <a:defRPr/>
            </a:pPr>
            <a:r>
              <a:rPr lang="pt-BR" sz="2400" dirty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pt-BR" sz="2400" b="1" dirty="0">
                <a:solidFill>
                  <a:schemeClr val="tx1"/>
                </a:solidFill>
                <a:cs typeface="Aharoni" panose="02010803020104030203" pitchFamily="2" charset="-79"/>
              </a:rPr>
              <a:t>21,6</a:t>
            </a:r>
          </a:p>
        </p:txBody>
      </p:sp>
      <p:sp>
        <p:nvSpPr>
          <p:cNvPr id="10" name="Fluxograma: Disco magnético 9"/>
          <p:cNvSpPr/>
          <p:nvPr/>
        </p:nvSpPr>
        <p:spPr>
          <a:xfrm>
            <a:off x="5364088" y="987273"/>
            <a:ext cx="2304256" cy="1658931"/>
          </a:xfrm>
          <a:prstGeom prst="flowChartMagneticDisk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  <a:cs typeface="Aharoni" panose="02010803020104030203" pitchFamily="2" charset="-79"/>
              </a:rPr>
              <a:t>Operações Crédito 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cs typeface="Aharoni" panose="02010803020104030203" pitchFamily="2" charset="-79"/>
              </a:rPr>
              <a:t>15,2</a:t>
            </a:r>
          </a:p>
        </p:txBody>
      </p:sp>
      <p:sp>
        <p:nvSpPr>
          <p:cNvPr id="13333" name="CaixaDeTexto 3"/>
          <p:cNvSpPr txBox="1">
            <a:spLocks noChangeArrowheads="1"/>
          </p:cNvSpPr>
          <p:nvPr/>
        </p:nvSpPr>
        <p:spPr bwMode="auto">
          <a:xfrm>
            <a:off x="1835150" y="5354638"/>
            <a:ext cx="1379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2800" b="1">
                <a:solidFill>
                  <a:schemeClr val="tx1"/>
                </a:solidFill>
              </a:rPr>
              <a:t>34,4</a:t>
            </a:r>
          </a:p>
        </p:txBody>
      </p:sp>
      <p:sp>
        <p:nvSpPr>
          <p:cNvPr id="13334" name="CaixaDeTexto 11"/>
          <p:cNvSpPr txBox="1">
            <a:spLocks noChangeArrowheads="1"/>
          </p:cNvSpPr>
          <p:nvPr/>
        </p:nvSpPr>
        <p:spPr bwMode="auto">
          <a:xfrm>
            <a:off x="5954713" y="5364163"/>
            <a:ext cx="112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2800" b="1">
                <a:solidFill>
                  <a:schemeClr val="tx1"/>
                </a:solidFill>
              </a:rPr>
              <a:t>47,1</a:t>
            </a:r>
          </a:p>
        </p:txBody>
      </p:sp>
      <p:sp>
        <p:nvSpPr>
          <p:cNvPr id="13335" name="CaixaDeTexto 12"/>
          <p:cNvSpPr txBox="1">
            <a:spLocks noChangeArrowheads="1"/>
          </p:cNvSpPr>
          <p:nvPr/>
        </p:nvSpPr>
        <p:spPr bwMode="auto">
          <a:xfrm>
            <a:off x="1511671" y="611977"/>
            <a:ext cx="2088207" cy="584775"/>
          </a:xfrm>
          <a:prstGeom prst="rect">
            <a:avLst/>
          </a:prstGeom>
          <a:solidFill>
            <a:srgbClr val="CCCC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dirty="0" smtClean="0">
                <a:solidFill>
                  <a:schemeClr val="tx1"/>
                </a:solidFill>
              </a:rPr>
              <a:t>Despesas</a:t>
            </a:r>
          </a:p>
        </p:txBody>
      </p:sp>
      <p:sp>
        <p:nvSpPr>
          <p:cNvPr id="13336" name="CaixaDeTexto 13"/>
          <p:cNvSpPr txBox="1">
            <a:spLocks noChangeArrowheads="1"/>
          </p:cNvSpPr>
          <p:nvPr/>
        </p:nvSpPr>
        <p:spPr bwMode="auto">
          <a:xfrm>
            <a:off x="5507484" y="548680"/>
            <a:ext cx="2016844" cy="584775"/>
          </a:xfrm>
          <a:prstGeom prst="rect">
            <a:avLst/>
          </a:prstGeom>
          <a:solidFill>
            <a:srgbClr val="CCCC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defPPr>
              <a:defRPr lang="pt-BR"/>
            </a:defPPr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dirty="0" smtClean="0"/>
              <a:t>Receitas</a:t>
            </a:r>
          </a:p>
        </p:txBody>
      </p:sp>
      <p:sp>
        <p:nvSpPr>
          <p:cNvPr id="13341" name="CaixaDeTexto 14"/>
          <p:cNvSpPr txBox="1">
            <a:spLocks noChangeArrowheads="1"/>
          </p:cNvSpPr>
          <p:nvPr/>
        </p:nvSpPr>
        <p:spPr bwMode="auto">
          <a:xfrm>
            <a:off x="44050" y="6308219"/>
            <a:ext cx="21605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1400" b="1" dirty="0">
                <a:solidFill>
                  <a:schemeClr val="tx1"/>
                </a:solidFill>
              </a:rPr>
              <a:t>Valores em R$ </a:t>
            </a:r>
            <a:r>
              <a:rPr lang="pt-BR" sz="1400" b="1" dirty="0" smtClean="0">
                <a:solidFill>
                  <a:schemeClr val="tx1"/>
                </a:solidFill>
              </a:rPr>
              <a:t>Bilhões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sz="1100" b="1" dirty="0" smtClean="0">
                <a:solidFill>
                  <a:srgbClr val="3366FF"/>
                </a:solidFill>
              </a:rPr>
              <a:t>Fonte Balanço FGTS 2015</a:t>
            </a:r>
            <a:endParaRPr lang="pt-BR" sz="1100" b="1" dirty="0">
              <a:solidFill>
                <a:srgbClr val="3366FF"/>
              </a:solidFill>
            </a:endParaRPr>
          </a:p>
        </p:txBody>
      </p:sp>
      <p:sp>
        <p:nvSpPr>
          <p:cNvPr id="13342" name="CaixaDeTexto 15"/>
          <p:cNvSpPr txBox="1">
            <a:spLocks noChangeArrowheads="1"/>
          </p:cNvSpPr>
          <p:nvPr/>
        </p:nvSpPr>
        <p:spPr bwMode="auto">
          <a:xfrm>
            <a:off x="7451725" y="5713413"/>
            <a:ext cx="2160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sz="1400" b="1">
                <a:solidFill>
                  <a:schemeClr val="bg1"/>
                </a:solidFill>
              </a:rPr>
              <a:t>Dados 2015</a:t>
            </a:r>
          </a:p>
        </p:txBody>
      </p:sp>
      <p:sp>
        <p:nvSpPr>
          <p:cNvPr id="3" name="Elipse 2"/>
          <p:cNvSpPr/>
          <p:nvPr/>
        </p:nvSpPr>
        <p:spPr>
          <a:xfrm>
            <a:off x="1619250" y="5084763"/>
            <a:ext cx="1657350" cy="885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651500" y="5137150"/>
            <a:ext cx="1657350" cy="8842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3334" grpId="0"/>
      <p:bldP spid="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540568" y="663910"/>
            <a:ext cx="860425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9BA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39BA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39BA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39BA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39BA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9pPr>
          </a:lstStyle>
          <a:p>
            <a:pPr marL="342900" indent="-342900" algn="ctr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Arrecadação Líquida – Anual</a:t>
            </a:r>
            <a:endParaRPr lang="pt-BR" sz="28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defRPr/>
            </a:pPr>
            <a:r>
              <a:rPr lang="pt-BR" sz="28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t-BR" sz="2200" i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(Valor Nominal)</a:t>
            </a:r>
          </a:p>
        </p:txBody>
      </p:sp>
      <p:pic>
        <p:nvPicPr>
          <p:cNvPr id="13315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773113"/>
            <a:ext cx="72009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tângulo 41"/>
          <p:cNvSpPr>
            <a:spLocks noChangeArrowheads="1"/>
          </p:cNvSpPr>
          <p:nvPr/>
        </p:nvSpPr>
        <p:spPr bwMode="auto">
          <a:xfrm>
            <a:off x="1312863" y="1681163"/>
            <a:ext cx="2106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1400" b="1">
                <a:solidFill>
                  <a:srgbClr val="45681E"/>
                </a:solidFill>
                <a:latin typeface="Arial" panose="020B0604020202020204" pitchFamily="34" charset="0"/>
              </a:rPr>
              <a:t>Valores em R$ Bilhões</a:t>
            </a:r>
          </a:p>
        </p:txBody>
      </p:sp>
    </p:spTree>
    <p:extLst>
      <p:ext uri="{BB962C8B-B14F-4D97-AF65-F5344CB8AC3E}">
        <p14:creationId xmlns:p14="http://schemas.microsoft.com/office/powerpoint/2010/main" val="3277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83568" y="-459432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Modelo de Governança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1860" y="655704"/>
            <a:ext cx="777557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9BA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39BA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39BA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39BA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39BA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9pPr>
          </a:lstStyle>
          <a:p>
            <a:pPr marL="342900" indent="-342900" algn="ctr">
              <a:lnSpc>
                <a:spcPct val="90000"/>
              </a:lnSpc>
              <a:defRPr/>
            </a:pPr>
            <a:r>
              <a:rPr lang="pt-BR" sz="2200" i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Composição do Conselho Curador do FGTS</a:t>
            </a:r>
            <a:endParaRPr lang="pt-BR" sz="2200" i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07496"/>
            <a:ext cx="9577064" cy="56552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6008101"/>
            <a:ext cx="2962795" cy="6546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m 1"/>
          <p:cNvPicPr>
            <a:picLocks noChangeAspect="1"/>
          </p:cNvPicPr>
          <p:nvPr/>
        </p:nvPicPr>
        <p:blipFill>
          <a:blip r:embed="rId2"/>
          <a:srcRect t="15526"/>
          <a:stretch>
            <a:fillRect/>
          </a:stretch>
        </p:blipFill>
        <p:spPr bwMode="auto">
          <a:xfrm>
            <a:off x="1187624" y="476672"/>
            <a:ext cx="6624736" cy="569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12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87829" y="3207550"/>
            <a:ext cx="1751923" cy="1517593"/>
            <a:chOff x="503256" y="3298333"/>
            <a:chExt cx="2472489" cy="202641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985" y="3298333"/>
              <a:ext cx="2231014" cy="997883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256" y="4233490"/>
              <a:ext cx="2472489" cy="109125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6008101"/>
            <a:ext cx="2962795" cy="65467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00" y="1268760"/>
            <a:ext cx="6264960" cy="512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708688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-459432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Modelo de Governança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4213" y="655704"/>
            <a:ext cx="777557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9BA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39BA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39BA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39BA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39BA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9pPr>
          </a:lstStyle>
          <a:p>
            <a:pPr marL="342900" indent="-342900" algn="ctr">
              <a:lnSpc>
                <a:spcPct val="90000"/>
              </a:lnSpc>
              <a:defRPr/>
            </a:pPr>
            <a:r>
              <a:rPr lang="pt-BR" sz="2200" i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Arranjo Institucional do FGTS</a:t>
            </a:r>
            <a:endParaRPr lang="pt-BR" sz="2200" i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594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-459432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Modelo de Governança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8913" y="548680"/>
            <a:ext cx="777557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9BA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39BA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39BA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39BA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39BA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9pPr>
          </a:lstStyle>
          <a:p>
            <a:pPr marL="342900" indent="-342900" algn="ctr">
              <a:lnSpc>
                <a:spcPct val="90000"/>
              </a:lnSpc>
              <a:defRPr/>
            </a:pPr>
            <a:r>
              <a:rPr lang="pt-BR" sz="2200" i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Estrutura do Agente Operador do FGTS</a:t>
            </a:r>
            <a:endParaRPr lang="pt-BR" sz="2200" i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287535" y="1524000"/>
            <a:ext cx="2844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SN Fundo de Garantia</a:t>
            </a:r>
          </a:p>
        </p:txBody>
      </p:sp>
      <p:pic>
        <p:nvPicPr>
          <p:cNvPr id="56" name="Picture 7" descr="Brasil_Azula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BFD"/>
              </a:clrFrom>
              <a:clrTo>
                <a:srgbClr val="E1E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56" y="1423988"/>
            <a:ext cx="4852988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4678560" y="1158875"/>
            <a:ext cx="842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Manaus</a:t>
            </a: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5940623" y="1806575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Belém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055048" y="2190750"/>
            <a:ext cx="96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Fortaleza</a:t>
            </a: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7596385" y="2886075"/>
            <a:ext cx="715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Recife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7237610" y="3535363"/>
            <a:ext cx="93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 dirty="0">
                <a:solidFill>
                  <a:schemeClr val="accent2"/>
                </a:solidFill>
              </a:rPr>
              <a:t>Salvador</a:t>
            </a:r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6156523" y="4975225"/>
            <a:ext cx="104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São Paulo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4105473" y="4975225"/>
            <a:ext cx="1031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Campinas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6013648" y="5191125"/>
            <a:ext cx="854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Curitiba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869185" y="5478463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Florianópolis</a:t>
            </a: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4068960" y="4638675"/>
            <a:ext cx="696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Bauru</a:t>
            </a: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5653285" y="5767388"/>
            <a:ext cx="1249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Porto Alegre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3853060" y="4254500"/>
            <a:ext cx="833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Goiânia</a:t>
            </a: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3527623" y="3894138"/>
            <a:ext cx="77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Cuiabá</a:t>
            </a:r>
          </a:p>
        </p:txBody>
      </p: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7093148" y="4327525"/>
            <a:ext cx="1435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Belo Horizonte</a:t>
            </a: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6839148" y="4710113"/>
            <a:ext cx="1404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Rio de Janeiro</a:t>
            </a: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7164585" y="38227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Brasília</a:t>
            </a:r>
          </a:p>
        </p:txBody>
      </p:sp>
      <p:sp>
        <p:nvSpPr>
          <p:cNvPr id="73" name="Line 24"/>
          <p:cNvSpPr>
            <a:spLocks noChangeShapeType="1"/>
          </p:cNvSpPr>
          <p:nvPr/>
        </p:nvSpPr>
        <p:spPr bwMode="auto">
          <a:xfrm flipH="1">
            <a:off x="4572198" y="1519238"/>
            <a:ext cx="360362" cy="7921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4" name="Line 25"/>
          <p:cNvSpPr>
            <a:spLocks noChangeShapeType="1"/>
          </p:cNvSpPr>
          <p:nvPr/>
        </p:nvSpPr>
        <p:spPr bwMode="auto">
          <a:xfrm flipV="1">
            <a:off x="4356298" y="3967163"/>
            <a:ext cx="504825" cy="714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" name="Line 26"/>
          <p:cNvSpPr>
            <a:spLocks noChangeShapeType="1"/>
          </p:cNvSpPr>
          <p:nvPr/>
        </p:nvSpPr>
        <p:spPr bwMode="auto">
          <a:xfrm flipV="1">
            <a:off x="4716660" y="4111625"/>
            <a:ext cx="1008063" cy="2873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 flipV="1">
            <a:off x="4788098" y="4787900"/>
            <a:ext cx="936625" cy="428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7" name="Line 28"/>
          <p:cNvSpPr>
            <a:spLocks noChangeShapeType="1"/>
          </p:cNvSpPr>
          <p:nvPr/>
        </p:nvSpPr>
        <p:spPr bwMode="auto">
          <a:xfrm flipV="1">
            <a:off x="5077023" y="4902200"/>
            <a:ext cx="863600" cy="2174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8" name="Line 29"/>
          <p:cNvSpPr>
            <a:spLocks noChangeShapeType="1"/>
          </p:cNvSpPr>
          <p:nvPr/>
        </p:nvSpPr>
        <p:spPr bwMode="auto">
          <a:xfrm flipH="1">
            <a:off x="6156523" y="4000500"/>
            <a:ext cx="10080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" name="Line 30"/>
          <p:cNvSpPr>
            <a:spLocks noChangeShapeType="1"/>
          </p:cNvSpPr>
          <p:nvPr/>
        </p:nvSpPr>
        <p:spPr bwMode="auto">
          <a:xfrm>
            <a:off x="6516885" y="4518025"/>
            <a:ext cx="5762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" name="Line 31"/>
          <p:cNvSpPr>
            <a:spLocks noChangeShapeType="1"/>
          </p:cNvSpPr>
          <p:nvPr/>
        </p:nvSpPr>
        <p:spPr bwMode="auto">
          <a:xfrm flipH="1">
            <a:off x="6588323" y="4902200"/>
            <a:ext cx="2889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" name="Text Box 33"/>
          <p:cNvSpPr txBox="1">
            <a:spLocks noChangeArrowheads="1"/>
          </p:cNvSpPr>
          <p:nvPr/>
        </p:nvSpPr>
        <p:spPr bwMode="auto">
          <a:xfrm>
            <a:off x="247848" y="892175"/>
            <a:ext cx="3857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1400" dirty="0">
                <a:solidFill>
                  <a:schemeClr val="accent2"/>
                </a:solidFill>
              </a:rPr>
              <a:t>VP Fundos de </a:t>
            </a:r>
            <a:r>
              <a:rPr lang="pt-BR" sz="1400" dirty="0">
                <a:solidFill>
                  <a:srgbClr val="333399"/>
                </a:solidFill>
              </a:rPr>
              <a:t>Governo</a:t>
            </a:r>
            <a:r>
              <a:rPr lang="pt-BR" sz="1400" dirty="0">
                <a:solidFill>
                  <a:schemeClr val="accent2"/>
                </a:solidFill>
              </a:rPr>
              <a:t> e Loterias</a:t>
            </a:r>
          </a:p>
        </p:txBody>
      </p:sp>
      <p:sp>
        <p:nvSpPr>
          <p:cNvPr id="82" name="Line 34"/>
          <p:cNvSpPr>
            <a:spLocks noChangeShapeType="1"/>
          </p:cNvSpPr>
          <p:nvPr/>
        </p:nvSpPr>
        <p:spPr bwMode="auto">
          <a:xfrm>
            <a:off x="2349698" y="2070100"/>
            <a:ext cx="3556000" cy="1824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-158553" y="1216025"/>
            <a:ext cx="385762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DE Fundos de Governo</a:t>
            </a:r>
          </a:p>
        </p:txBody>
      </p:sp>
      <p:cxnSp>
        <p:nvCxnSpPr>
          <p:cNvPr id="85" name="Conector reto 84"/>
          <p:cNvCxnSpPr/>
          <p:nvPr/>
        </p:nvCxnSpPr>
        <p:spPr>
          <a:xfrm>
            <a:off x="755848" y="901700"/>
            <a:ext cx="0" cy="928688"/>
          </a:xfrm>
          <a:prstGeom prst="line">
            <a:avLst/>
          </a:prstGeom>
          <a:ln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1357510" y="1846263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1400">
                <a:solidFill>
                  <a:schemeClr val="accent2"/>
                </a:solidFill>
              </a:rPr>
              <a:t>Brasília</a:t>
            </a: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-90487" y="6176763"/>
            <a:ext cx="222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1400" dirty="0">
                <a:solidFill>
                  <a:srgbClr val="002060"/>
                </a:solidFill>
              </a:rPr>
              <a:t>Posição: </a:t>
            </a:r>
            <a:r>
              <a:rPr lang="pt-BR" sz="1400" dirty="0" err="1" smtClean="0">
                <a:solidFill>
                  <a:srgbClr val="002060"/>
                </a:solidFill>
              </a:rPr>
              <a:t>Jun</a:t>
            </a:r>
            <a:r>
              <a:rPr lang="pt-BR" sz="1400" dirty="0" smtClean="0">
                <a:solidFill>
                  <a:srgbClr val="002060"/>
                </a:solidFill>
              </a:rPr>
              <a:t>/2016</a:t>
            </a:r>
            <a:endParaRPr lang="pt-BR" sz="1400" dirty="0">
              <a:solidFill>
                <a:srgbClr val="002060"/>
              </a:solidFill>
            </a:endParaRPr>
          </a:p>
        </p:txBody>
      </p:sp>
      <p:pic>
        <p:nvPicPr>
          <p:cNvPr id="88" name="Imagem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6008101"/>
            <a:ext cx="2962795" cy="654679"/>
          </a:xfrm>
          <a:prstGeom prst="rect">
            <a:avLst/>
          </a:prstGeom>
        </p:spPr>
      </p:pic>
      <p:sp>
        <p:nvSpPr>
          <p:cNvPr id="40" name="Elipse 39"/>
          <p:cNvSpPr/>
          <p:nvPr/>
        </p:nvSpPr>
        <p:spPr bwMode="auto">
          <a:xfrm>
            <a:off x="323528" y="2348880"/>
            <a:ext cx="2016224" cy="18722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50446" y="2558514"/>
            <a:ext cx="184756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63,6 mil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pontos de atendimento disponíveis aos trabalhadores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2" name="Elipse 41"/>
          <p:cNvSpPr/>
          <p:nvPr/>
        </p:nvSpPr>
        <p:spPr bwMode="auto">
          <a:xfrm>
            <a:off x="1671485" y="4437112"/>
            <a:ext cx="2016224" cy="187220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788328" y="4635044"/>
            <a:ext cx="18475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8 mil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colaboradores, sendo milhares especialistas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44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6008101"/>
            <a:ext cx="2962795" cy="654679"/>
          </a:xfrm>
          <a:prstGeom prst="rect">
            <a:avLst/>
          </a:prstGeom>
        </p:spPr>
      </p:pic>
      <p:grpSp>
        <p:nvGrpSpPr>
          <p:cNvPr id="5167" name="Grupo 15"/>
          <p:cNvGrpSpPr>
            <a:grpSpLocks/>
          </p:cNvGrpSpPr>
          <p:nvPr/>
        </p:nvGrpSpPr>
        <p:grpSpPr bwMode="auto">
          <a:xfrm>
            <a:off x="2843808" y="4619737"/>
            <a:ext cx="2151652" cy="2168090"/>
            <a:chOff x="3926938" y="1891002"/>
            <a:chExt cx="2300328" cy="2550276"/>
          </a:xfrm>
        </p:grpSpPr>
        <p:sp>
          <p:nvSpPr>
            <p:cNvPr id="17" name="Elipse 16"/>
            <p:cNvSpPr/>
            <p:nvPr/>
          </p:nvSpPr>
          <p:spPr>
            <a:xfrm>
              <a:off x="3930962" y="1891002"/>
              <a:ext cx="2296304" cy="2352324"/>
            </a:xfrm>
            <a:prstGeom prst="ellipse">
              <a:avLst/>
            </a:prstGeom>
            <a:solidFill>
              <a:srgbClr val="FFC000">
                <a:lumMod val="75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926938" y="2269094"/>
              <a:ext cx="2262359" cy="21721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R$ </a:t>
              </a:r>
              <a:r>
                <a:rPr lang="pt-BR" sz="22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796,5 milhões</a:t>
              </a:r>
              <a:r>
                <a:rPr lang="pt-BR" sz="22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/>
              </a:r>
              <a:br>
                <a:rPr lang="pt-BR" sz="22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</a:br>
              <a:r>
                <a:rPr lang="pt-BR" kern="0" dirty="0">
                  <a:solidFill>
                    <a:prstClr val="white"/>
                  </a:solidFill>
                  <a:latin typeface="Calibri" panose="020F0502020204030204"/>
                </a:rPr>
                <a:t>aplicados em </a:t>
              </a:r>
              <a:r>
                <a:rPr lang="pt-BR" kern="0" dirty="0" smtClean="0">
                  <a:solidFill>
                    <a:prstClr val="white"/>
                  </a:solidFill>
                  <a:latin typeface="Calibri" panose="020F0502020204030204"/>
                </a:rPr>
                <a:t>Infraestrutura</a:t>
              </a:r>
              <a:endParaRPr lang="pt-BR" kern="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kern="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732240" y="2924944"/>
            <a:ext cx="2398087" cy="2322821"/>
            <a:chOff x="760699" y="883303"/>
            <a:chExt cx="2628901" cy="2597573"/>
          </a:xfrm>
          <a:solidFill>
            <a:srgbClr val="5B9BD5"/>
          </a:solidFill>
        </p:grpSpPr>
        <p:sp>
          <p:nvSpPr>
            <p:cNvPr id="20" name="Elipse 19"/>
            <p:cNvSpPr/>
            <p:nvPr/>
          </p:nvSpPr>
          <p:spPr>
            <a:xfrm>
              <a:off x="760699" y="883303"/>
              <a:ext cx="2628901" cy="2597573"/>
            </a:xfrm>
            <a:prstGeom prst="ellipse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67942" y="1276167"/>
              <a:ext cx="2234046" cy="14799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4.043 </a:t>
              </a:r>
              <a:r>
                <a:rPr lang="pt-BR" sz="2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municípios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kern="0" dirty="0" smtClean="0">
                  <a:solidFill>
                    <a:prstClr val="white"/>
                  </a:solidFill>
                  <a:latin typeface="Calibri" panose="020F0502020204030204"/>
                </a:rPr>
                <a:t>beneficiados com recursos do </a:t>
              </a:r>
              <a:r>
                <a:rPr lang="pt-BR" sz="1600" kern="0" dirty="0">
                  <a:solidFill>
                    <a:prstClr val="white"/>
                  </a:solidFill>
                  <a:latin typeface="Calibri" panose="020F0502020204030204"/>
                </a:rPr>
                <a:t>FGTS.</a:t>
              </a:r>
            </a:p>
          </p:txBody>
        </p:sp>
      </p:grpSp>
      <p:grpSp>
        <p:nvGrpSpPr>
          <p:cNvPr id="8243" name="Grupo 12"/>
          <p:cNvGrpSpPr>
            <a:grpSpLocks/>
          </p:cNvGrpSpPr>
          <p:nvPr/>
        </p:nvGrpSpPr>
        <p:grpSpPr bwMode="auto">
          <a:xfrm>
            <a:off x="146556" y="4315821"/>
            <a:ext cx="2556965" cy="2221812"/>
            <a:chOff x="4654923" y="2751466"/>
            <a:chExt cx="2198903" cy="2045209"/>
          </a:xfrm>
        </p:grpSpPr>
        <p:sp>
          <p:nvSpPr>
            <p:cNvPr id="37" name="Elipse 36"/>
            <p:cNvSpPr/>
            <p:nvPr/>
          </p:nvSpPr>
          <p:spPr>
            <a:xfrm>
              <a:off x="4719733" y="2751466"/>
              <a:ext cx="2052310" cy="2045209"/>
            </a:xfrm>
            <a:prstGeom prst="ellipse">
              <a:avLst/>
            </a:prstGeom>
            <a:gradFill rotWithShape="1">
              <a:gsLst>
                <a:gs pos="0">
                  <a:srgbClr val="FFC000"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4654923" y="2890501"/>
              <a:ext cx="2198903" cy="14732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R$ 90,9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bilhões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Patrimônio Líquido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O equivalente ao PIB do Equador (FMI-2015)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701987" y="2301933"/>
            <a:ext cx="2599643" cy="2063313"/>
            <a:chOff x="760699" y="883303"/>
            <a:chExt cx="2628901" cy="2597573"/>
          </a:xfrm>
          <a:solidFill>
            <a:srgbClr val="5B9BD5"/>
          </a:solidFill>
        </p:grpSpPr>
        <p:sp>
          <p:nvSpPr>
            <p:cNvPr id="41" name="Elipse 40"/>
            <p:cNvSpPr/>
            <p:nvPr/>
          </p:nvSpPr>
          <p:spPr>
            <a:xfrm>
              <a:off x="760699" y="883303"/>
              <a:ext cx="2628901" cy="2597573"/>
            </a:xfrm>
            <a:prstGeom prst="ellipse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889675" y="1362402"/>
              <a:ext cx="2291331" cy="15812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R$ </a:t>
              </a:r>
              <a:r>
                <a:rPr lang="pt-BR" sz="28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457,6</a:t>
              </a:r>
              <a:endParaRPr lang="pt-BR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bilhões</a:t>
              </a:r>
              <a:endParaRPr lang="pt-BR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Ativos Totais</a:t>
              </a:r>
            </a:p>
          </p:txBody>
        </p:sp>
      </p:grpSp>
      <p:sp>
        <p:nvSpPr>
          <p:cNvPr id="43" name="Elipse 42"/>
          <p:cNvSpPr/>
          <p:nvPr/>
        </p:nvSpPr>
        <p:spPr>
          <a:xfrm>
            <a:off x="239808" y="628546"/>
            <a:ext cx="1980681" cy="1855787"/>
          </a:xfrm>
          <a:prstGeom prst="ellipse">
            <a:avLst/>
          </a:prstGeom>
          <a:solidFill>
            <a:srgbClr val="EF8D2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Maior </a:t>
            </a:r>
            <a:r>
              <a:rPr lang="pt-BR" sz="25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pt-BR" sz="19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Fundo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da América Latina </a:t>
            </a:r>
            <a:endParaRPr lang="pt-BR" sz="17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4744459" y="3900837"/>
            <a:ext cx="2257423" cy="2192459"/>
          </a:xfrm>
          <a:prstGeom prst="ellipse">
            <a:avLst/>
          </a:prstGeom>
          <a:solidFill>
            <a:srgbClr val="2F5597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R$ 426 bilhões</a:t>
            </a:r>
            <a:b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pt-BR" sz="1600" kern="0" dirty="0">
                <a:solidFill>
                  <a:prstClr val="white"/>
                </a:solidFill>
                <a:latin typeface="Calibri" panose="020F0502020204030204"/>
              </a:rPr>
              <a:t>investidos desde sua criação</a:t>
            </a:r>
          </a:p>
        </p:txBody>
      </p:sp>
      <p:sp>
        <p:nvSpPr>
          <p:cNvPr id="12" name="Elipse 11"/>
          <p:cNvSpPr/>
          <p:nvPr/>
        </p:nvSpPr>
        <p:spPr>
          <a:xfrm>
            <a:off x="3131840" y="2852936"/>
            <a:ext cx="2033587" cy="1954213"/>
          </a:xfrm>
          <a:prstGeom prst="ellipse">
            <a:avLst/>
          </a:prstGeom>
          <a:solidFill>
            <a:srgbClr val="E7E6E6">
              <a:lumMod val="5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R$ 2,5 bilhões</a:t>
            </a:r>
            <a:b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pt-BR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aplicados em </a:t>
            </a:r>
            <a:r>
              <a:rPr lang="pt-BR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saneamento</a:t>
            </a:r>
            <a:endParaRPr lang="pt-BR" sz="16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683568" y="-459432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Governança CAIXA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485057" y="49172"/>
            <a:ext cx="777557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9BA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39BA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39BA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39BA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39BA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9pPr>
          </a:lstStyle>
          <a:p>
            <a:pPr marL="342900" indent="-342900" algn="ctr">
              <a:lnSpc>
                <a:spcPct val="90000"/>
              </a:lnSpc>
              <a:defRPr/>
            </a:pPr>
            <a:r>
              <a:rPr lang="pt-BR" sz="28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Ativo FGTS 2015</a:t>
            </a:r>
            <a:endParaRPr lang="pt-BR" sz="28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6983218" y="762960"/>
            <a:ext cx="2063701" cy="1982075"/>
          </a:xfrm>
          <a:prstGeom prst="ellipse">
            <a:avLst/>
          </a:prstGeom>
          <a:solidFill>
            <a:srgbClr val="C77B5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624,5 mil  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 smtClean="0">
                <a:solidFill>
                  <a:prstClr val="white"/>
                </a:solidFill>
                <a:latin typeface="Calibri" panose="020F0502020204030204"/>
              </a:rPr>
              <a:t>unidades </a:t>
            </a:r>
            <a:r>
              <a:rPr lang="pt-BR" sz="1600" kern="0" dirty="0">
                <a:solidFill>
                  <a:prstClr val="white"/>
                </a:solidFill>
                <a:latin typeface="Calibri" panose="020F0502020204030204"/>
              </a:rPr>
              <a:t>habitacionais </a:t>
            </a:r>
            <a:r>
              <a:rPr lang="pt-BR" sz="1600" kern="0" dirty="0" smtClean="0">
                <a:solidFill>
                  <a:prstClr val="white"/>
                </a:solidFill>
                <a:latin typeface="Calibri" panose="020F0502020204030204"/>
              </a:rPr>
              <a:t>contratadas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5166" name="Grupo 12"/>
          <p:cNvGrpSpPr>
            <a:grpSpLocks/>
          </p:cNvGrpSpPr>
          <p:nvPr/>
        </p:nvGrpSpPr>
        <p:grpSpPr bwMode="auto">
          <a:xfrm>
            <a:off x="5066048" y="1933798"/>
            <a:ext cx="2092325" cy="2044700"/>
            <a:chOff x="4773577" y="2561418"/>
            <a:chExt cx="2051702" cy="2044570"/>
          </a:xfrm>
        </p:grpSpPr>
        <p:sp>
          <p:nvSpPr>
            <p:cNvPr id="14" name="Elipse 13"/>
            <p:cNvSpPr/>
            <p:nvPr/>
          </p:nvSpPr>
          <p:spPr>
            <a:xfrm>
              <a:off x="4773577" y="2561418"/>
              <a:ext cx="2051702" cy="2044570"/>
            </a:xfrm>
            <a:prstGeom prst="ellipse">
              <a:avLst/>
            </a:prstGeom>
            <a:gradFill rotWithShape="1">
              <a:gsLst>
                <a:gs pos="0">
                  <a:srgbClr val="FFC000"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4885658" y="2760463"/>
              <a:ext cx="1827540" cy="14464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R$ </a:t>
              </a:r>
              <a:r>
                <a:rPr lang="pt-BR" sz="28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54,3</a:t>
              </a:r>
              <a:endParaRPr lang="pt-BR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bilhões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kern="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pt-BR" kern="0" dirty="0" smtClean="0">
                  <a:solidFill>
                    <a:prstClr val="white"/>
                  </a:solidFill>
                  <a:latin typeface="Calibri" panose="020F0502020204030204"/>
                </a:rPr>
                <a:t>aplicados em Habitação</a:t>
              </a:r>
              <a:endParaRPr lang="pt-BR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871639" y="580162"/>
            <a:ext cx="2325043" cy="2279749"/>
            <a:chOff x="4061113" y="249382"/>
            <a:chExt cx="2609850" cy="2510574"/>
          </a:xfrm>
          <a:solidFill>
            <a:srgbClr val="70AD47"/>
          </a:solidFill>
        </p:grpSpPr>
        <p:sp>
          <p:nvSpPr>
            <p:cNvPr id="25" name="Elipse 24"/>
            <p:cNvSpPr/>
            <p:nvPr/>
          </p:nvSpPr>
          <p:spPr>
            <a:xfrm>
              <a:off x="4061113" y="249382"/>
              <a:ext cx="2609850" cy="2510574"/>
            </a:xfrm>
            <a:prstGeom prst="ellipse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126633" y="481383"/>
              <a:ext cx="2497536" cy="2270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4,7 milhões</a:t>
              </a:r>
              <a:endPara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kern="0" dirty="0">
                  <a:solidFill>
                    <a:prstClr val="white"/>
                  </a:solidFill>
                  <a:latin typeface="Calibri" panose="020F0502020204030204"/>
                </a:rPr>
                <a:t>de </a:t>
              </a:r>
              <a:r>
                <a:rPr lang="pt-BR" sz="1600" kern="0" dirty="0" smtClean="0">
                  <a:solidFill>
                    <a:prstClr val="white"/>
                  </a:solidFill>
                  <a:latin typeface="Calibri" panose="020F0502020204030204"/>
                </a:rPr>
                <a:t>empregos gerados</a:t>
              </a:r>
              <a:endParaRPr lang="pt-BR" sz="1600" kern="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7 </a:t>
              </a:r>
              <a:r>
                <a:rPr lang="pt-BR" sz="2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milhões de brasileiros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kern="0" dirty="0">
                  <a:solidFill>
                    <a:prstClr val="white"/>
                  </a:solidFill>
                  <a:latin typeface="Calibri" panose="020F0502020204030204"/>
                </a:rPr>
                <a:t>impactados pela atuação do FGTS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0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2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3933503" y="925360"/>
            <a:ext cx="2503487" cy="2557462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37,8 </a:t>
            </a:r>
            <a: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milhões </a:t>
            </a:r>
            <a:r>
              <a:rPr lang="pt-BR" sz="24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pt-BR" sz="1600" kern="0" dirty="0">
                <a:solidFill>
                  <a:prstClr val="white"/>
                </a:solidFill>
                <a:latin typeface="Calibri" panose="020F0502020204030204"/>
              </a:rPr>
              <a:t>saques no </a:t>
            </a:r>
            <a:r>
              <a:rPr lang="pt-BR" sz="1600" kern="0" dirty="0" smtClean="0">
                <a:solidFill>
                  <a:prstClr val="white"/>
                </a:solidFill>
                <a:latin typeface="Calibri" panose="020F0502020204030204"/>
              </a:rPr>
              <a:t>ano. A cada hora foram efetivados cerca de</a:t>
            </a:r>
            <a:r>
              <a:rPr lang="pt-BR" sz="2400" b="1" kern="0" dirty="0" smtClean="0">
                <a:solidFill>
                  <a:prstClr val="white"/>
                </a:solidFill>
                <a:latin typeface="Calibri" panose="020F0502020204030204"/>
              </a:rPr>
              <a:t> 6,3 mil </a:t>
            </a:r>
            <a:r>
              <a:rPr lang="pt-BR" sz="1600" kern="0" dirty="0" smtClean="0">
                <a:solidFill>
                  <a:prstClr val="white"/>
                </a:solidFill>
                <a:latin typeface="Calibri" panose="020F0502020204030204"/>
              </a:rPr>
              <a:t>saques</a:t>
            </a:r>
            <a:endParaRPr lang="pt-BR" sz="16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72752" y="4536102"/>
            <a:ext cx="1700212" cy="1651000"/>
          </a:xfrm>
          <a:prstGeom prst="ellipse">
            <a:avLst/>
          </a:prstGeom>
          <a:solidFill>
            <a:srgbClr val="C77B5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163,1 milhões</a:t>
            </a:r>
            <a:b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pt-BR" sz="1600" kern="0" dirty="0">
                <a:solidFill>
                  <a:prstClr val="white"/>
                </a:solidFill>
                <a:latin typeface="Calibri" panose="020F0502020204030204"/>
              </a:rPr>
              <a:t>de CRF emitidos</a:t>
            </a:r>
          </a:p>
        </p:txBody>
      </p:sp>
      <p:grpSp>
        <p:nvGrpSpPr>
          <p:cNvPr id="10287" name="Grupo 12"/>
          <p:cNvGrpSpPr>
            <a:grpSpLocks/>
          </p:cNvGrpSpPr>
          <p:nvPr/>
        </p:nvGrpSpPr>
        <p:grpSpPr bwMode="auto">
          <a:xfrm>
            <a:off x="1429166" y="768001"/>
            <a:ext cx="2022475" cy="2068512"/>
            <a:chOff x="4773577" y="2561418"/>
            <a:chExt cx="2051702" cy="2044570"/>
          </a:xfrm>
        </p:grpSpPr>
        <p:sp>
          <p:nvSpPr>
            <p:cNvPr id="14" name="Elipse 13"/>
            <p:cNvSpPr/>
            <p:nvPr/>
          </p:nvSpPr>
          <p:spPr>
            <a:xfrm>
              <a:off x="4773577" y="2561418"/>
              <a:ext cx="2051702" cy="2044570"/>
            </a:xfrm>
            <a:prstGeom prst="ellipse">
              <a:avLst/>
            </a:prstGeom>
            <a:gradFill rotWithShape="1">
              <a:gsLst>
                <a:gs pos="0">
                  <a:srgbClr val="FFC000"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4896628" y="2978113"/>
              <a:ext cx="1921732" cy="133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3,4 </a:t>
              </a:r>
              <a:r>
                <a:rPr lang="pt-BR" sz="28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milhões</a:t>
              </a:r>
              <a:br>
                <a:rPr lang="pt-BR" sz="28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</a:br>
              <a:r>
                <a:rPr lang="pt-BR" kern="0" dirty="0">
                  <a:solidFill>
                    <a:schemeClr val="bg1"/>
                  </a:solidFill>
                  <a:latin typeface="Calibri" panose="020F0502020204030204"/>
                </a:rPr>
                <a:t>de empresas </a:t>
              </a:r>
              <a:r>
                <a:rPr lang="pt-BR" kern="0" dirty="0" smtClean="0">
                  <a:solidFill>
                    <a:schemeClr val="bg1"/>
                  </a:solidFill>
                  <a:latin typeface="Calibri" panose="020F0502020204030204"/>
                </a:rPr>
                <a:t>com recolhimento </a:t>
              </a:r>
              <a:r>
                <a:rPr lang="pt-BR" kern="0" dirty="0">
                  <a:solidFill>
                    <a:schemeClr val="bg1"/>
                  </a:solidFill>
                  <a:latin typeface="Calibri" panose="020F0502020204030204"/>
                </a:rPr>
                <a:t>mensal</a:t>
              </a:r>
            </a:p>
          </p:txBody>
        </p:sp>
      </p:grpSp>
      <p:grpSp>
        <p:nvGrpSpPr>
          <p:cNvPr id="7216" name="Grupo 15"/>
          <p:cNvGrpSpPr>
            <a:grpSpLocks/>
          </p:cNvGrpSpPr>
          <p:nvPr/>
        </p:nvGrpSpPr>
        <p:grpSpPr bwMode="auto">
          <a:xfrm>
            <a:off x="1872210" y="2950377"/>
            <a:ext cx="2264689" cy="2232034"/>
            <a:chOff x="3930962" y="1796363"/>
            <a:chExt cx="2303503" cy="2352325"/>
          </a:xfrm>
        </p:grpSpPr>
        <p:sp>
          <p:nvSpPr>
            <p:cNvPr id="17" name="Elipse 16"/>
            <p:cNvSpPr/>
            <p:nvPr/>
          </p:nvSpPr>
          <p:spPr>
            <a:xfrm>
              <a:off x="3930962" y="1796363"/>
              <a:ext cx="2295407" cy="2352325"/>
            </a:xfrm>
            <a:prstGeom prst="ellipse">
              <a:avLst/>
            </a:prstGeom>
            <a:solidFill>
              <a:srgbClr val="FFC000">
                <a:lumMod val="75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971720" y="2016311"/>
              <a:ext cx="2262745" cy="14527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R$ 99,1 bilhões/ano </a:t>
              </a:r>
              <a:r>
                <a:rPr lang="pt-BR" sz="1600" kern="0" dirty="0">
                  <a:solidFill>
                    <a:prstClr val="white"/>
                  </a:solidFill>
                  <a:latin typeface="Calibri" panose="020F0502020204030204"/>
                </a:rPr>
                <a:t>sacados, contribuindo para a economia 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698389" y="1076661"/>
            <a:ext cx="2318388" cy="2349833"/>
            <a:chOff x="760699" y="883303"/>
            <a:chExt cx="2628901" cy="2597573"/>
          </a:xfrm>
          <a:solidFill>
            <a:srgbClr val="5B9BD5"/>
          </a:solidFill>
        </p:grpSpPr>
        <p:sp>
          <p:nvSpPr>
            <p:cNvPr id="20" name="Elipse 19"/>
            <p:cNvSpPr/>
            <p:nvPr/>
          </p:nvSpPr>
          <p:spPr>
            <a:xfrm>
              <a:off x="760699" y="883303"/>
              <a:ext cx="2628901" cy="2597573"/>
            </a:xfrm>
            <a:prstGeom prst="ellipse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67941" y="1232885"/>
              <a:ext cx="2234046" cy="176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239 </a:t>
              </a:r>
              <a:r>
                <a:rPr lang="pt-BR" sz="2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milhões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kern="0" dirty="0">
                  <a:solidFill>
                    <a:prstClr val="white"/>
                  </a:solidFill>
                  <a:latin typeface="Calibri" panose="020F0502020204030204"/>
                </a:rPr>
                <a:t>extratos enviados e </a:t>
              </a:r>
              <a:r>
                <a:rPr lang="pt-BR" sz="24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129 </a:t>
              </a:r>
              <a:r>
                <a:rPr lang="pt-BR" sz="2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milhões</a:t>
              </a:r>
              <a:r>
                <a:rPr lang="pt-BR" sz="2000" b="1" kern="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pt-BR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de SMS </a:t>
              </a:r>
              <a:r>
                <a:rPr lang="pt-BR" sz="1600" kern="0" dirty="0">
                  <a:solidFill>
                    <a:prstClr val="white"/>
                  </a:solidFill>
                  <a:latin typeface="Calibri" panose="020F0502020204030204"/>
                </a:rPr>
                <a:t>encaminhados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5988750" y="3482822"/>
            <a:ext cx="2247771" cy="2306260"/>
            <a:chOff x="4061113" y="249382"/>
            <a:chExt cx="2609850" cy="2510574"/>
          </a:xfrm>
          <a:solidFill>
            <a:srgbClr val="70AD47"/>
          </a:solidFill>
        </p:grpSpPr>
        <p:sp>
          <p:nvSpPr>
            <p:cNvPr id="25" name="Elipse 24"/>
            <p:cNvSpPr/>
            <p:nvPr/>
          </p:nvSpPr>
          <p:spPr>
            <a:xfrm>
              <a:off x="4061113" y="249382"/>
              <a:ext cx="2609850" cy="2510574"/>
            </a:xfrm>
            <a:prstGeom prst="ellipse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171901" y="661115"/>
              <a:ext cx="2415802" cy="2094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141,2 milhões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kern="0" dirty="0" smtClean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kern="0" dirty="0" smtClean="0">
                  <a:solidFill>
                    <a:prstClr val="white"/>
                  </a:solidFill>
                  <a:latin typeface="Calibri" panose="020F0502020204030204"/>
                </a:rPr>
                <a:t>de contas vinculadas de FGTS com saldo de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1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R$ 338,8 bilhões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smtClean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endParaRPr lang="pt-BR" sz="10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Elipse 38"/>
          <p:cNvSpPr/>
          <p:nvPr/>
        </p:nvSpPr>
        <p:spPr>
          <a:xfrm>
            <a:off x="4107812" y="4111972"/>
            <a:ext cx="1725612" cy="1765300"/>
          </a:xfrm>
          <a:prstGeom prst="ellipse">
            <a:avLst/>
          </a:prstGeom>
          <a:solidFill>
            <a:srgbClr val="E7E6E6">
              <a:lumMod val="5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753,6 milhões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prstClr val="white"/>
                </a:solidFill>
                <a:latin typeface="Calibri" panose="020F0502020204030204"/>
              </a:rPr>
              <a:t>de contas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210250" y="2473835"/>
            <a:ext cx="1647122" cy="1590111"/>
            <a:chOff x="760699" y="883303"/>
            <a:chExt cx="2628901" cy="2597573"/>
          </a:xfrm>
          <a:solidFill>
            <a:srgbClr val="5B9BD5"/>
          </a:solidFill>
        </p:grpSpPr>
        <p:sp>
          <p:nvSpPr>
            <p:cNvPr id="41" name="Elipse 40"/>
            <p:cNvSpPr/>
            <p:nvPr/>
          </p:nvSpPr>
          <p:spPr>
            <a:xfrm>
              <a:off x="760699" y="883303"/>
              <a:ext cx="2628901" cy="2597573"/>
            </a:xfrm>
            <a:prstGeom prst="ellipse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874041" y="1370089"/>
              <a:ext cx="2291332" cy="17848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5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R$ 113,5 </a:t>
              </a:r>
              <a:r>
                <a:rPr lang="pt-BR" sz="2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bilhões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Arrecadação</a:t>
              </a:r>
            </a:p>
          </p:txBody>
        </p:sp>
      </p:grp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683568" y="-459432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Governança CAIXA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557065" y="68549"/>
            <a:ext cx="777557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9BA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39BA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39BA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39BA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39BA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itchFamily="34" charset="0"/>
              </a:defRPr>
            </a:lvl9pPr>
          </a:lstStyle>
          <a:p>
            <a:pPr marL="342900" indent="-342900" algn="ctr">
              <a:lnSpc>
                <a:spcPct val="90000"/>
              </a:lnSpc>
              <a:defRPr/>
            </a:pPr>
            <a:r>
              <a:rPr lang="pt-BR" sz="28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Pass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ivo FGTS 2015</a:t>
            </a:r>
            <a:endParaRPr lang="pt-BR" sz="28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6008101"/>
            <a:ext cx="2962795" cy="6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3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6008101"/>
            <a:ext cx="2962795" cy="654679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4818274" y="2276872"/>
            <a:ext cx="2398087" cy="2322821"/>
          </a:xfrm>
          <a:prstGeom prst="ellipse">
            <a:avLst/>
          </a:prstGeom>
          <a:solidFill>
            <a:srgbClr val="2F559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243" name="Grupo 12"/>
          <p:cNvGrpSpPr>
            <a:grpSpLocks/>
          </p:cNvGrpSpPr>
          <p:nvPr/>
        </p:nvGrpSpPr>
        <p:grpSpPr bwMode="auto">
          <a:xfrm>
            <a:off x="176235" y="3798922"/>
            <a:ext cx="2556965" cy="2221812"/>
            <a:chOff x="4646435" y="2751466"/>
            <a:chExt cx="2198903" cy="204520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7" name="Elipse 36"/>
            <p:cNvSpPr/>
            <p:nvPr/>
          </p:nvSpPr>
          <p:spPr>
            <a:xfrm>
              <a:off x="4719733" y="2751466"/>
              <a:ext cx="2052310" cy="2045209"/>
            </a:xfrm>
            <a:prstGeom prst="ellipse">
              <a:avLst/>
            </a:prstGeom>
            <a:solidFill>
              <a:srgbClr val="7575D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4646435" y="3391598"/>
              <a:ext cx="2198903" cy="76494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Conformidade Saques</a:t>
              </a:r>
              <a:endParaRPr lang="pt-BR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161554" y="1529536"/>
            <a:ext cx="2478823" cy="2304114"/>
            <a:chOff x="760699" y="883303"/>
            <a:chExt cx="2628901" cy="2597573"/>
          </a:xfrm>
          <a:solidFill>
            <a:schemeClr val="accent5">
              <a:lumMod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1" name="Elipse 40"/>
            <p:cNvSpPr/>
            <p:nvPr/>
          </p:nvSpPr>
          <p:spPr>
            <a:xfrm>
              <a:off x="760699" y="883303"/>
              <a:ext cx="2628901" cy="2597573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929484" y="1752801"/>
              <a:ext cx="2291331" cy="93683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SMS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FGTS </a:t>
              </a:r>
              <a:endPara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</p:grpSp>
      <p:sp>
        <p:nvSpPr>
          <p:cNvPr id="12" name="Elipse 11"/>
          <p:cNvSpPr/>
          <p:nvPr/>
        </p:nvSpPr>
        <p:spPr>
          <a:xfrm>
            <a:off x="2530426" y="3250672"/>
            <a:ext cx="2635372" cy="254865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Extratos por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e-mail</a:t>
            </a:r>
            <a:endParaRPr lang="pt-BR" sz="16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683568" y="-459432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Governança CAIXA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7029276" y="1714206"/>
            <a:ext cx="2063701" cy="1982075"/>
          </a:xfrm>
          <a:prstGeom prst="ellipse">
            <a:avLst/>
          </a:prstGeom>
          <a:solidFill>
            <a:srgbClr val="20208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APP FGTS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6077718" y="3749528"/>
            <a:ext cx="2568672" cy="227120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716016" y="2636912"/>
            <a:ext cx="25820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Ações emergenciais em calamidade pública</a:t>
            </a:r>
            <a:endParaRPr lang="pt-BR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460376" y="4575204"/>
            <a:ext cx="175145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Saque no Exterior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11560" y="692696"/>
            <a:ext cx="7844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CAIXA </a:t>
            </a:r>
            <a:r>
              <a:rPr lang="pt-BR" sz="2200" i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oferece:</a:t>
            </a:r>
          </a:p>
        </p:txBody>
      </p:sp>
      <p:grpSp>
        <p:nvGrpSpPr>
          <p:cNvPr id="46" name="Grupo 45"/>
          <p:cNvGrpSpPr/>
          <p:nvPr/>
        </p:nvGrpSpPr>
        <p:grpSpPr>
          <a:xfrm>
            <a:off x="2503764" y="1565370"/>
            <a:ext cx="2325043" cy="2279749"/>
            <a:chOff x="4061113" y="249382"/>
            <a:chExt cx="2609850" cy="2510574"/>
          </a:xfrm>
          <a:solidFill>
            <a:srgbClr val="70AD47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1" name="Elipse 50"/>
            <p:cNvSpPr/>
            <p:nvPr/>
          </p:nvSpPr>
          <p:spPr>
            <a:xfrm>
              <a:off x="4061113" y="249382"/>
              <a:ext cx="2609850" cy="251057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4126633" y="770946"/>
              <a:ext cx="2497536" cy="159301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Extratos bimestrais impressos</a:t>
              </a:r>
              <a:endParaRPr lang="pt-BR" sz="1600" kern="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39" grpId="0" animBg="1"/>
      <p:bldP spid="14" grpId="0" animBg="1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6008101"/>
            <a:ext cx="2962795" cy="654679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4527749" y="2297585"/>
            <a:ext cx="2398087" cy="232282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243" name="Grupo 12"/>
          <p:cNvGrpSpPr>
            <a:grpSpLocks/>
          </p:cNvGrpSpPr>
          <p:nvPr/>
        </p:nvGrpSpPr>
        <p:grpSpPr bwMode="auto">
          <a:xfrm>
            <a:off x="574637" y="3323052"/>
            <a:ext cx="2556965" cy="2221812"/>
            <a:chOff x="4659062" y="2751466"/>
            <a:chExt cx="2198903" cy="2045209"/>
          </a:xfrm>
        </p:grpSpPr>
        <p:sp>
          <p:nvSpPr>
            <p:cNvPr id="37" name="Elipse 36"/>
            <p:cNvSpPr/>
            <p:nvPr/>
          </p:nvSpPr>
          <p:spPr>
            <a:xfrm>
              <a:off x="4719733" y="2751466"/>
              <a:ext cx="2052310" cy="2045209"/>
            </a:xfrm>
            <a:prstGeom prst="ellipse">
              <a:avLst/>
            </a:prstGeom>
            <a:solidFill>
              <a:srgbClr val="7575DD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4659062" y="3153778"/>
              <a:ext cx="2198903" cy="11049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Informações às Entidades Sindicais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92819" y="1252968"/>
            <a:ext cx="2405669" cy="2119637"/>
          </a:xfrm>
          <a:prstGeom prst="ellipse">
            <a:avLst/>
          </a:prstGeom>
          <a:solidFill>
            <a:srgbClr val="EF85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43163" y="1932765"/>
            <a:ext cx="20245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Conectividade Social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769058" y="3861747"/>
            <a:ext cx="2795765" cy="235059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Orientações às empresas</a:t>
            </a:r>
            <a:endParaRPr lang="pt-BR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683568" y="-459432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Governança CAIXA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6689381" y="1755311"/>
            <a:ext cx="2063701" cy="1982075"/>
          </a:xfrm>
          <a:prstGeom prst="ellipse">
            <a:avLst/>
          </a:prstGeom>
          <a:solidFill>
            <a:srgbClr val="20208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CRF</a:t>
            </a:r>
            <a:endParaRPr lang="pt-BR" sz="28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5939589" y="3758600"/>
            <a:ext cx="2092325" cy="20447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435753" y="3178499"/>
            <a:ext cx="2582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Gestão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cadastral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5860469" y="4252136"/>
            <a:ext cx="23147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Consulta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impedimentos  CRF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11560" y="692696"/>
            <a:ext cx="7844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CAIXA </a:t>
            </a:r>
            <a:r>
              <a:rPr lang="pt-BR" sz="2200" i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oferece:</a:t>
            </a:r>
          </a:p>
        </p:txBody>
      </p:sp>
      <p:grpSp>
        <p:nvGrpSpPr>
          <p:cNvPr id="46" name="Grupo 45"/>
          <p:cNvGrpSpPr/>
          <p:nvPr/>
        </p:nvGrpSpPr>
        <p:grpSpPr>
          <a:xfrm>
            <a:off x="2376764" y="1755311"/>
            <a:ext cx="2325043" cy="2279749"/>
            <a:chOff x="4061113" y="249382"/>
            <a:chExt cx="2609850" cy="2510574"/>
          </a:xfrm>
          <a:solidFill>
            <a:srgbClr val="70AD47"/>
          </a:solidFill>
        </p:grpSpPr>
        <p:sp>
          <p:nvSpPr>
            <p:cNvPr id="51" name="Elipse 50"/>
            <p:cNvSpPr/>
            <p:nvPr/>
          </p:nvSpPr>
          <p:spPr>
            <a:xfrm>
              <a:off x="4061113" y="249382"/>
              <a:ext cx="2609850" cy="251057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4126633" y="939279"/>
              <a:ext cx="2497536" cy="11862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Parcelamento na Internet</a:t>
              </a:r>
              <a:endParaRPr lang="pt-BR" sz="1600" kern="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39" grpId="0" animBg="1"/>
      <p:bldP spid="14" grpId="0" animBg="1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2681294" y="3548481"/>
            <a:ext cx="2898818" cy="27801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Gestão compartilhada e-Social</a:t>
            </a:r>
            <a:endParaRPr lang="pt-BR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6008101"/>
            <a:ext cx="2962795" cy="654679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4704409" y="2091123"/>
            <a:ext cx="2891927" cy="2605654"/>
          </a:xfrm>
          <a:prstGeom prst="ellipse">
            <a:avLst/>
          </a:prstGeom>
          <a:solidFill>
            <a:srgbClr val="EF85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1" y="1360751"/>
            <a:ext cx="2441206" cy="2878637"/>
            <a:chOff x="747978" y="883303"/>
            <a:chExt cx="2648652" cy="3002157"/>
          </a:xfrm>
          <a:solidFill>
            <a:srgbClr val="5B9BD5"/>
          </a:solidFill>
        </p:grpSpPr>
        <p:sp>
          <p:nvSpPr>
            <p:cNvPr id="41" name="Elipse 40"/>
            <p:cNvSpPr/>
            <p:nvPr/>
          </p:nvSpPr>
          <p:spPr>
            <a:xfrm>
              <a:off x="760699" y="883303"/>
              <a:ext cx="2628901" cy="259757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747978" y="1705888"/>
              <a:ext cx="2648652" cy="21795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Informações e repasse recursos à SIT e PGFN</a:t>
              </a:r>
              <a:endPara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</p:grp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683568" y="-459432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pt-B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Governança CAIXA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400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6982078" y="1286824"/>
            <a:ext cx="2063701" cy="1982075"/>
          </a:xfrm>
          <a:prstGeom prst="ellipse">
            <a:avLst/>
          </a:prstGeom>
          <a:solidFill>
            <a:srgbClr val="20208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Gestão de normas 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procedimentos operacionais</a:t>
            </a:r>
            <a:endParaRPr lang="pt-BR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6800155" y="3933056"/>
            <a:ext cx="2092325" cy="20447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879460" y="2239788"/>
            <a:ext cx="25820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Atendimento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demandas BACEN, Mcidades, SECCFGTS, </a:t>
            </a:r>
            <a:r>
              <a:rPr lang="pt-BR" sz="24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Juducuário</a:t>
            </a: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MPOG e outros</a:t>
            </a:r>
            <a:endParaRPr lang="pt-BR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513839" y="4443579"/>
            <a:ext cx="26190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Representação judicial e extrajudicial</a:t>
            </a:r>
            <a:endParaRPr lang="pt-BR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11560" y="692696"/>
            <a:ext cx="7844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CAIXA </a:t>
            </a:r>
            <a:r>
              <a:rPr lang="pt-BR" sz="2200" i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oferece:</a:t>
            </a:r>
          </a:p>
        </p:txBody>
      </p:sp>
      <p:sp>
        <p:nvSpPr>
          <p:cNvPr id="51" name="Elipse 50"/>
          <p:cNvSpPr/>
          <p:nvPr/>
        </p:nvSpPr>
        <p:spPr>
          <a:xfrm>
            <a:off x="2472056" y="1437283"/>
            <a:ext cx="2325043" cy="227974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530426" y="2063750"/>
            <a:ext cx="222498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Fornecimento de dados à STN</a:t>
            </a:r>
            <a:endParaRPr lang="pt-BR" sz="160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307980" y="3766161"/>
            <a:ext cx="2386501" cy="222181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237430" y="4116319"/>
            <a:ext cx="255696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Relatório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pt-BR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nual de sustentabilidade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(Padrão GRI)</a:t>
            </a:r>
          </a:p>
        </p:txBody>
      </p:sp>
    </p:spTree>
    <p:extLst>
      <p:ext uri="{BB962C8B-B14F-4D97-AF65-F5344CB8AC3E}">
        <p14:creationId xmlns:p14="http://schemas.microsoft.com/office/powerpoint/2010/main" val="152054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39" grpId="0" animBg="1"/>
      <p:bldP spid="14" grpId="0" animBg="1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wTnsFCiES5mvGm2vm5f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uPDY44l0iyUGoA6rjQt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FG0XYYgkiI83q1tGgr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1aFqeL3kWuHp.7ToNCR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ueSQX.yEaFvg5uHQnS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KL9b0uc0m6DGlj_YB7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jvuJENkk2oD567iiygG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nCUhwA0kefRFq7q55lK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6xbTkMClkSWkv7lNypIBw"/>
</p:tagLst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723</Words>
  <Application>Microsoft Office PowerPoint</Application>
  <PresentationFormat>Apresentação na tela (4:3)</PresentationFormat>
  <Paragraphs>261</Paragraphs>
  <Slides>21</Slides>
  <Notes>16</Notes>
  <HiddenSlides>1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5" baseType="lpstr">
      <vt:lpstr>Arial Unicode MS</vt:lpstr>
      <vt:lpstr>Microsoft YaHei</vt:lpstr>
      <vt:lpstr>ＭＳ Ｐゴシック</vt:lpstr>
      <vt:lpstr>Aharoni</vt:lpstr>
      <vt:lpstr>Arial</vt:lpstr>
      <vt:lpstr>Arial Rounded MT Bold</vt:lpstr>
      <vt:lpstr>Calibri</vt:lpstr>
      <vt:lpstr>Century Gothic</vt:lpstr>
      <vt:lpstr>Futura</vt:lpstr>
      <vt:lpstr>Times New Roman</vt:lpstr>
      <vt:lpstr>Wingdings</vt:lpstr>
      <vt:lpstr>Tema do Office</vt:lpstr>
      <vt:lpstr>1_Tema do Office</vt:lpstr>
      <vt:lpstr>think-cell Slide</vt:lpstr>
      <vt:lpstr>AGENTE OPERADOR DO FGTS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APP Saque</vt:lpstr>
      <vt:lpstr>APP Vocação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GECOM 04/09</dc:title>
  <dc:creator>Samarony Justo Nicolau</dc:creator>
  <cp:lastModifiedBy>Henrique Jose Santana</cp:lastModifiedBy>
  <cp:revision>201</cp:revision>
  <cp:lastPrinted>2016-10-25T20:13:06Z</cp:lastPrinted>
  <dcterms:created xsi:type="dcterms:W3CDTF">1601-01-01T00:00:00Z</dcterms:created>
  <dcterms:modified xsi:type="dcterms:W3CDTF">2016-11-17T15:34:23Z</dcterms:modified>
</cp:coreProperties>
</file>