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4"/>
  </p:notesMasterIdLst>
  <p:handoutMasterIdLst>
    <p:handoutMasterId r:id="rId25"/>
  </p:handoutMasterIdLst>
  <p:sldIdLst>
    <p:sldId id="277" r:id="rId3"/>
    <p:sldId id="324" r:id="rId4"/>
    <p:sldId id="399" r:id="rId5"/>
    <p:sldId id="400" r:id="rId6"/>
    <p:sldId id="401" r:id="rId7"/>
    <p:sldId id="391" r:id="rId8"/>
    <p:sldId id="402" r:id="rId9"/>
    <p:sldId id="403" r:id="rId10"/>
    <p:sldId id="353" r:id="rId11"/>
    <p:sldId id="383" r:id="rId12"/>
    <p:sldId id="384" r:id="rId13"/>
    <p:sldId id="404" r:id="rId14"/>
    <p:sldId id="380" r:id="rId15"/>
    <p:sldId id="381" r:id="rId16"/>
    <p:sldId id="382" r:id="rId17"/>
    <p:sldId id="361" r:id="rId18"/>
    <p:sldId id="396" r:id="rId19"/>
    <p:sldId id="406" r:id="rId20"/>
    <p:sldId id="397" r:id="rId21"/>
    <p:sldId id="405" r:id="rId22"/>
    <p:sldId id="276" r:id="rId2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F5F"/>
    <a:srgbClr val="1F54A9"/>
    <a:srgbClr val="0E254A"/>
    <a:srgbClr val="000000"/>
    <a:srgbClr val="9FE6FF"/>
    <a:srgbClr val="00B0F0"/>
    <a:srgbClr val="0000FF"/>
    <a:srgbClr val="031B5D"/>
    <a:srgbClr val="052D9F"/>
    <a:srgbClr val="021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64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6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ndrina\SNH2$\SNH-GER&#202;NCIA%20DE%20INFORMA&#199;&#213;ES\ESTUDOS,%20PESQUISAS\DH\D&#233;ficit%20Habitacional%202014\Deficit%20Habitacional%202014%20por%20Rend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ndrina\SNH2$\SNH-GER&#202;NCIA%20DE%20INFORMA&#199;&#213;ES\ESTUDOS,%20PESQUISAS\DH\D&#233;ficit%20Habitacional%202014\Deficit%20Habitacional%202014%20por%20Rend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olha_de_C_lculo_do_Microsoft_Excel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4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5.9986326830083585E-2"/>
                  <c:y val="-4.62962962962963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82,5%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9,2%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577674440814186E-2"/>
                  <c:y val="9.259259259259270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4,8%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8310697763256777E-3"/>
                  <c:y val="-4.629629629629633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1,4%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'DH 2014 UF CAT 1'!$H$3:$L$3</c:f>
              <c:strCache>
                <c:ptCount val="5"/>
                <c:pt idx="0">
                  <c:v>Sem rendimento</c:v>
                </c:pt>
                <c:pt idx="1">
                  <c:v>De 0 a 3 salários mínimos</c:v>
                </c:pt>
                <c:pt idx="2">
                  <c:v>De 3 a 5 salários mínimos</c:v>
                </c:pt>
                <c:pt idx="3">
                  <c:v>De 5 a 10 salários mínimos</c:v>
                </c:pt>
                <c:pt idx="4">
                  <c:v>Mais de 10 salários mínimos</c:v>
                </c:pt>
              </c:strCache>
            </c:strRef>
          </c:cat>
          <c:val>
            <c:numRef>
              <c:f>'DH 2014 UF CAT 1'!$H$31:$L$31</c:f>
              <c:numCache>
                <c:formatCode>0.0</c:formatCode>
                <c:ptCount val="5"/>
                <c:pt idx="0">
                  <c:v>2.069194755952521</c:v>
                </c:pt>
                <c:pt idx="1">
                  <c:v>82.499253056289334</c:v>
                </c:pt>
                <c:pt idx="2">
                  <c:v>9.2266046765185781</c:v>
                </c:pt>
                <c:pt idx="3">
                  <c:v>4.8382671169587805</c:v>
                </c:pt>
                <c:pt idx="4">
                  <c:v>1.3666803942808095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'DH 2014 UF CAT 1'!$B$3:$F$3</c:f>
              <c:strCache>
                <c:ptCount val="5"/>
                <c:pt idx="0">
                  <c:v>Sem rendimento</c:v>
                </c:pt>
                <c:pt idx="1">
                  <c:v>De 0 a 3 salários mínimos</c:v>
                </c:pt>
                <c:pt idx="2">
                  <c:v>De 3 a 5 salários mínimos</c:v>
                </c:pt>
                <c:pt idx="3">
                  <c:v>De 5 a 10 salários mínimos</c:v>
                </c:pt>
                <c:pt idx="4">
                  <c:v>Mais de 10 salários mínimos</c:v>
                </c:pt>
              </c:strCache>
            </c:strRef>
          </c:cat>
          <c:val>
            <c:numRef>
              <c:f>'DH 2014 UF CAT 1'!$B$31:$F$31</c:f>
              <c:numCache>
                <c:formatCode>#,##0</c:formatCode>
                <c:ptCount val="5"/>
                <c:pt idx="0">
                  <c:v>125560</c:v>
                </c:pt>
                <c:pt idx="1">
                  <c:v>5006105</c:v>
                </c:pt>
                <c:pt idx="2">
                  <c:v>559876</c:v>
                </c:pt>
                <c:pt idx="3">
                  <c:v>293589</c:v>
                </c:pt>
                <c:pt idx="4">
                  <c:v>82931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046432"/>
        <c:axId val="159046992"/>
      </c:barChart>
      <c:catAx>
        <c:axId val="1590464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9046992"/>
        <c:crosses val="autoZero"/>
        <c:auto val="1"/>
        <c:lblAlgn val="ctr"/>
        <c:lblOffset val="100"/>
        <c:noMultiLvlLbl val="0"/>
      </c:catAx>
      <c:valAx>
        <c:axId val="1590469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5904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Habitação Precária</c:v>
                </c:pt>
              </c:strCache>
            </c:strRef>
          </c:tx>
          <c:marker>
            <c:symbol val="diamond"/>
            <c:size val="5"/>
          </c:marker>
          <c:cat>
            <c:numRef>
              <c:f>Plan1!$A$2:$A$8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Plan1!$B$2:$B$8</c:f>
              <c:numCache>
                <c:formatCode>General</c:formatCode>
                <c:ptCount val="7"/>
                <c:pt idx="0">
                  <c:v>20.72</c:v>
                </c:pt>
                <c:pt idx="1">
                  <c:v>20.38</c:v>
                </c:pt>
                <c:pt idx="2">
                  <c:v>17.72</c:v>
                </c:pt>
                <c:pt idx="3">
                  <c:v>21.279999999999994</c:v>
                </c:pt>
                <c:pt idx="4">
                  <c:v>16.27</c:v>
                </c:pt>
                <c:pt idx="5">
                  <c:v>17.059999999999999</c:v>
                </c:pt>
                <c:pt idx="6">
                  <c:v>14.22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Coabitação Familiar</c:v>
                </c:pt>
              </c:strCache>
            </c:strRef>
          </c:tx>
          <c:marker>
            <c:symbol val="square"/>
            <c:size val="4"/>
          </c:marker>
          <c:cat>
            <c:numRef>
              <c:f>Plan1!$A$2:$A$8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Plan1!$C$2:$C$8</c:f>
              <c:numCache>
                <c:formatCode>General</c:formatCode>
                <c:ptCount val="7"/>
                <c:pt idx="0">
                  <c:v>40.660000000000011</c:v>
                </c:pt>
                <c:pt idx="1">
                  <c:v>38.89</c:v>
                </c:pt>
                <c:pt idx="2">
                  <c:v>40.880000000000003</c:v>
                </c:pt>
                <c:pt idx="3">
                  <c:v>34.340000000000003</c:v>
                </c:pt>
                <c:pt idx="4">
                  <c:v>34.35</c:v>
                </c:pt>
                <c:pt idx="5">
                  <c:v>32.590000000000003</c:v>
                </c:pt>
                <c:pt idx="6">
                  <c:v>31.5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Ônus Excessivo com Aluguel</c:v>
                </c:pt>
              </c:strCache>
            </c:strRef>
          </c:tx>
          <c:marker>
            <c:symbol val="triangle"/>
            <c:size val="5"/>
          </c:marker>
          <c:cat>
            <c:numRef>
              <c:f>Plan1!$A$2:$A$8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Plan1!$D$2:$D$8</c:f>
              <c:numCache>
                <c:formatCode>General</c:formatCode>
                <c:ptCount val="7"/>
                <c:pt idx="0">
                  <c:v>32.220000000000013</c:v>
                </c:pt>
                <c:pt idx="1">
                  <c:v>33.910000000000004</c:v>
                </c:pt>
                <c:pt idx="2">
                  <c:v>34.89</c:v>
                </c:pt>
                <c:pt idx="3">
                  <c:v>37.47</c:v>
                </c:pt>
                <c:pt idx="4">
                  <c:v>42.55</c:v>
                </c:pt>
                <c:pt idx="5">
                  <c:v>43.68</c:v>
                </c:pt>
                <c:pt idx="6">
                  <c:v>48.230000000000011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Adensamento Excessivo </c:v>
                </c:pt>
              </c:strCache>
            </c:strRef>
          </c:tx>
          <c:marker>
            <c:symbol val="circle"/>
            <c:size val="4"/>
          </c:marker>
          <c:cat>
            <c:numRef>
              <c:f>Plan1!$A$2:$A$8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Plan1!$E$2:$E$8</c:f>
              <c:numCache>
                <c:formatCode>General</c:formatCode>
                <c:ptCount val="7"/>
                <c:pt idx="0">
                  <c:v>6.41</c:v>
                </c:pt>
                <c:pt idx="1">
                  <c:v>6.83</c:v>
                </c:pt>
                <c:pt idx="2">
                  <c:v>6.51</c:v>
                </c:pt>
                <c:pt idx="3">
                  <c:v>6.91</c:v>
                </c:pt>
                <c:pt idx="4">
                  <c:v>6.83</c:v>
                </c:pt>
                <c:pt idx="5">
                  <c:v>6.68</c:v>
                </c:pt>
                <c:pt idx="6">
                  <c:v>6.05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050912"/>
        <c:axId val="159051472"/>
      </c:lineChart>
      <c:catAx>
        <c:axId val="15905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051472"/>
        <c:crosses val="autoZero"/>
        <c:auto val="1"/>
        <c:lblAlgn val="ctr"/>
        <c:lblOffset val="100"/>
        <c:noMultiLvlLbl val="0"/>
      </c:catAx>
      <c:valAx>
        <c:axId val="1590514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590509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Casamentos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Plan1!$B$2:$B$6</c:f>
              <c:numCache>
                <c:formatCode>#,##0</c:formatCode>
                <c:ptCount val="5"/>
                <c:pt idx="0">
                  <c:v>977620</c:v>
                </c:pt>
                <c:pt idx="1">
                  <c:v>1026736</c:v>
                </c:pt>
                <c:pt idx="2">
                  <c:v>1041440</c:v>
                </c:pt>
                <c:pt idx="3">
                  <c:v>1048777</c:v>
                </c:pt>
                <c:pt idx="4">
                  <c:v>1101586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A3-4263-AB1C-6F202232906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Divórcios*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8.7222209567498037E-3"/>
                  <c:y val="-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A3-4263-AB1C-6F20223290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175924449541383E-2"/>
                  <c:y val="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8A3-4263-AB1C-6F20223290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5370349279163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8A3-4263-AB1C-6F20223290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898145406291238E-2"/>
                  <c:y val="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8A3-4263-AB1C-6F20223290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5370349279163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8A3-4263-AB1C-6F20223290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Plan1!$C$2:$C$6</c:f>
              <c:numCache>
                <c:formatCode>#,##0</c:formatCode>
                <c:ptCount val="5"/>
                <c:pt idx="0">
                  <c:v>179866</c:v>
                </c:pt>
                <c:pt idx="1">
                  <c:v>274047</c:v>
                </c:pt>
                <c:pt idx="2">
                  <c:v>268867</c:v>
                </c:pt>
                <c:pt idx="3">
                  <c:v>254251</c:v>
                </c:pt>
                <c:pt idx="4">
                  <c:v>266976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8A3-4263-AB1C-6F20223290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9292624"/>
        <c:axId val="159293184"/>
      </c:barChart>
      <c:catAx>
        <c:axId val="15929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59293184"/>
        <c:crosses val="autoZero"/>
        <c:auto val="1"/>
        <c:lblAlgn val="ctr"/>
        <c:lblOffset val="100"/>
        <c:noMultiLvlLbl val="0"/>
      </c:catAx>
      <c:valAx>
        <c:axId val="1592931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92926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844232596355905E-2"/>
          <c:y val="0.18737212959243882"/>
          <c:w val="0.90681869270855264"/>
          <c:h val="0.51203370565663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1992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Unipessoal</c:v>
                </c:pt>
                <c:pt idx="1">
                  <c:v>Casal c/filhos</c:v>
                </c:pt>
                <c:pt idx="2">
                  <c:v>Casal s/filhos</c:v>
                </c:pt>
                <c:pt idx="3">
                  <c:v>Mulher s/cônjuge com filho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7.26</c:v>
                </c:pt>
                <c:pt idx="1">
                  <c:v>59.349999999999994</c:v>
                </c:pt>
                <c:pt idx="2">
                  <c:v>12.88</c:v>
                </c:pt>
                <c:pt idx="3">
                  <c:v>15.06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88-4ACD-8479-74EF1EC7FA24}"/>
            </c:ext>
          </c:extLst>
        </c:ser>
        <c:ser>
          <c:idx val="2"/>
          <c:order val="1"/>
          <c:tx>
            <c:strRef>
              <c:f>Plan1!$C$1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Unipessoal</c:v>
                </c:pt>
                <c:pt idx="1">
                  <c:v>Casal c/filhos</c:v>
                </c:pt>
                <c:pt idx="2">
                  <c:v>Casal s/filhos</c:v>
                </c:pt>
                <c:pt idx="3">
                  <c:v>Mulher s/cônjuge com filho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9.2000000000000011</c:v>
                </c:pt>
                <c:pt idx="1">
                  <c:v>53.3</c:v>
                </c:pt>
                <c:pt idx="2">
                  <c:v>13.8</c:v>
                </c:pt>
                <c:pt idx="3">
                  <c:v>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88-4ACD-8479-74EF1EC7FA24}"/>
            </c:ext>
          </c:extLst>
        </c:ser>
        <c:ser>
          <c:idx val="1"/>
          <c:order val="2"/>
          <c:tx>
            <c:strRef>
              <c:f>Plan1!$D$1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Unipessoal</c:v>
                </c:pt>
                <c:pt idx="1">
                  <c:v>Casal c/filhos</c:v>
                </c:pt>
                <c:pt idx="2">
                  <c:v>Casal s/filhos</c:v>
                </c:pt>
                <c:pt idx="3">
                  <c:v>Mulher s/cônjuge com filho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11.5</c:v>
                </c:pt>
                <c:pt idx="1">
                  <c:v>47.3</c:v>
                </c:pt>
                <c:pt idx="2">
                  <c:v>17.399999999999999</c:v>
                </c:pt>
                <c:pt idx="3">
                  <c:v>17.399999999999999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88-4ACD-8479-74EF1EC7F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"/>
        <c:axId val="159296544"/>
        <c:axId val="159297104"/>
      </c:barChart>
      <c:catAx>
        <c:axId val="159296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59297104"/>
        <c:crosses val="autoZero"/>
        <c:auto val="1"/>
        <c:lblAlgn val="ctr"/>
        <c:lblOffset val="100"/>
        <c:noMultiLvlLbl val="0"/>
      </c:catAx>
      <c:valAx>
        <c:axId val="159297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2965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Até R$ 1.200</c:v>
                </c:pt>
                <c:pt idx="1">
                  <c:v>R$ 1.201 a R$ 2.000</c:v>
                </c:pt>
                <c:pt idx="2">
                  <c:v>R$ 2.001 a R$ 3.500</c:v>
                </c:pt>
                <c:pt idx="3">
                  <c:v>R$ 3.501 a R$ 7.000</c:v>
                </c:pt>
                <c:pt idx="4">
                  <c:v>R$ 7.001 a R$ 12.000</c:v>
                </c:pt>
                <c:pt idx="5">
                  <c:v>Acima de R$12.000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5124</c:v>
                </c:pt>
                <c:pt idx="1">
                  <c:v>4022</c:v>
                </c:pt>
                <c:pt idx="2">
                  <c:v>4138</c:v>
                </c:pt>
                <c:pt idx="3">
                  <c:v>2312</c:v>
                </c:pt>
                <c:pt idx="4">
                  <c:v>624</c:v>
                </c:pt>
                <c:pt idx="5">
                  <c:v>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C8-47F2-8FCF-4A8CA0E6B3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0015024"/>
        <c:axId val="160015584"/>
      </c:barChart>
      <c:catAx>
        <c:axId val="160015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5F5F5F"/>
            </a:solidFill>
          </a:ln>
        </c:spPr>
        <c:txPr>
          <a:bodyPr/>
          <a:lstStyle/>
          <a:p>
            <a:pPr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0015584"/>
        <c:crosses val="autoZero"/>
        <c:auto val="1"/>
        <c:lblAlgn val="ctr"/>
        <c:lblOffset val="100"/>
        <c:noMultiLvlLbl val="0"/>
      </c:catAx>
      <c:valAx>
        <c:axId val="160015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0015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</cdr:x>
      <cdr:y>0.40487</cdr:y>
    </cdr:from>
    <cdr:to>
      <cdr:x>0.32824</cdr:x>
      <cdr:y>0.4664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008111" y="1872775"/>
          <a:ext cx="1639110" cy="284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/>
            <a:t>Var% = 58%</a:t>
          </a:r>
        </a:p>
      </cdr:txBody>
    </cdr:sp>
  </cdr:relSizeAnchor>
  <cdr:relSizeAnchor xmlns:cdr="http://schemas.openxmlformats.org/drawingml/2006/chartDrawing">
    <cdr:from>
      <cdr:x>0.42857</cdr:x>
      <cdr:y>0.07716</cdr:y>
    </cdr:from>
    <cdr:to>
      <cdr:x>0.63181</cdr:x>
      <cdr:y>0.1387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3456384" y="356930"/>
          <a:ext cx="1639110" cy="284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rgbClr val="002060"/>
              </a:solidFill>
            </a:rPr>
            <a:t>Var% = -20%</a:t>
          </a:r>
        </a:p>
      </cdr:txBody>
    </cdr:sp>
  </cdr:relSizeAnchor>
  <cdr:relSizeAnchor xmlns:cdr="http://schemas.openxmlformats.org/drawingml/2006/chartDrawing">
    <cdr:from>
      <cdr:x>0.5625</cdr:x>
      <cdr:y>0.35898</cdr:y>
    </cdr:from>
    <cdr:to>
      <cdr:x>0.76574</cdr:x>
      <cdr:y>0.42052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4536504" y="1660507"/>
          <a:ext cx="1639110" cy="284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/>
            <a:t>Var% = 35%</a:t>
          </a:r>
        </a:p>
      </cdr:txBody>
    </cdr:sp>
  </cdr:relSizeAnchor>
  <cdr:relSizeAnchor xmlns:cdr="http://schemas.openxmlformats.org/drawingml/2006/chartDrawing">
    <cdr:from>
      <cdr:x>0.79676</cdr:x>
      <cdr:y>0.33342</cdr:y>
    </cdr:from>
    <cdr:to>
      <cdr:x>1</cdr:x>
      <cdr:y>0.39496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6425787" y="1542275"/>
          <a:ext cx="1639109" cy="284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/>
            <a:t>Var% = 15%</a:t>
          </a:r>
        </a:p>
      </cdr:txBody>
    </cdr:sp>
  </cdr:relSizeAnchor>
  <cdr:relSizeAnchor xmlns:cdr="http://schemas.openxmlformats.org/drawingml/2006/chartDrawing">
    <cdr:from>
      <cdr:x>0.60158</cdr:x>
      <cdr:y>0.38541</cdr:y>
    </cdr:from>
    <cdr:to>
      <cdr:x>0.68284</cdr:x>
      <cdr:y>0.55196</cdr:y>
    </cdr:to>
    <cdr:sp macro="" textlink="">
      <cdr:nvSpPr>
        <cdr:cNvPr id="6" name=" 3"/>
        <cdr:cNvSpPr/>
      </cdr:nvSpPr>
      <cdr:spPr>
        <a:xfrm xmlns:a="http://schemas.openxmlformats.org/drawingml/2006/main" rot="2410844">
          <a:off x="4851720" y="1782756"/>
          <a:ext cx="655344" cy="770385"/>
        </a:xfrm>
        <a:prstGeom xmlns:a="http://schemas.openxmlformats.org/drawingml/2006/main" prst="swooshArrow">
          <a:avLst>
            <a:gd name="adj1" fmla="val 20172"/>
            <a:gd name="adj2" fmla="val 36082"/>
          </a:avLst>
        </a:prstGeom>
        <a:solidFill xmlns:a="http://schemas.openxmlformats.org/drawingml/2006/main">
          <a:schemeClr val="tx1">
            <a:lumMod val="50000"/>
            <a:lumOff val="50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457200" eaLnBrk="1" fontAlgn="auto" hangingPunct="1">
            <a:spcBef>
              <a:spcPts val="0"/>
            </a:spcBef>
            <a:spcAft>
              <a:spcPts val="0"/>
            </a:spcAft>
            <a:defRPr/>
          </a:pPr>
          <a:endParaRPr lang="pt-BR" kern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pt-BR" smtClean="0"/>
              <a:pPr/>
              <a:t>17/11/2016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pt-BR" smtClean="0"/>
              <a:pPr/>
              <a:t>17/11/2016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350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73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8" name="Retângulo 1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18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25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9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1785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18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42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06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5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38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6096000" y="5997288"/>
            <a:ext cx="6096000" cy="24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8000">
                <a:schemeClr val="bg1">
                  <a:lumMod val="95000"/>
                </a:schemeClr>
              </a:gs>
              <a:gs pos="91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1243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6096000" y="5997288"/>
            <a:ext cx="6096000" cy="24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8000">
                <a:schemeClr val="bg1">
                  <a:lumMod val="95000"/>
                </a:schemeClr>
              </a:gs>
              <a:gs pos="91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2561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91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6096000" y="5997288"/>
            <a:ext cx="6096000" cy="24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8000">
                <a:schemeClr val="bg1">
                  <a:lumMod val="95000"/>
                </a:schemeClr>
              </a:gs>
              <a:gs pos="91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276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1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1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8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0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239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61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7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Folha_C_lculo_Microsoft_Excel_97-2003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9" descr="Capa_Apres_CBIC_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9" t="3773" r="8311" b="52841"/>
          <a:stretch>
            <a:fillRect/>
          </a:stretch>
        </p:blipFill>
        <p:spPr bwMode="auto">
          <a:xfrm>
            <a:off x="107950" y="-79375"/>
            <a:ext cx="29273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933069" y="787416"/>
            <a:ext cx="2768770" cy="1014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2" y="849312"/>
            <a:ext cx="25923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 bwMode="auto">
          <a:xfrm>
            <a:off x="2789236" y="3333234"/>
            <a:ext cx="70564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10287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1371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18288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pt-BR" sz="3200" b="1" dirty="0">
                <a:solidFill>
                  <a:srgbClr val="0E254A"/>
                </a:solidFill>
              </a:rPr>
              <a:t>MORADIAS DE BAIXA RENDA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pt-BR" sz="3200" b="1" dirty="0">
                <a:solidFill>
                  <a:srgbClr val="1F54A9"/>
                </a:solidFill>
              </a:rPr>
              <a:t>A VISÃO DA INDÚSTRIA </a:t>
            </a:r>
          </a:p>
          <a:p>
            <a:pPr algn="ctr">
              <a:buNone/>
            </a:pPr>
            <a:r>
              <a:rPr lang="pt-BR" sz="3200" b="1" dirty="0">
                <a:solidFill>
                  <a:srgbClr val="1F54A9"/>
                </a:solidFill>
              </a:rPr>
              <a:t>DA CONSTRUÇÃO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r="3864"/>
          <a:stretch>
            <a:fillRect/>
          </a:stretch>
        </p:blipFill>
        <p:spPr bwMode="auto">
          <a:xfrm>
            <a:off x="9690781" y="320133"/>
            <a:ext cx="2243137" cy="19494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6" name="CaixaDeTexto 1"/>
          <p:cNvSpPr txBox="1">
            <a:spLocks noChangeArrowheads="1"/>
          </p:cNvSpPr>
          <p:nvPr/>
        </p:nvSpPr>
        <p:spPr bwMode="auto">
          <a:xfrm>
            <a:off x="2491198" y="6060281"/>
            <a:ext cx="7416800" cy="646112"/>
          </a:xfrm>
          <a:prstGeom prst="rect">
            <a:avLst/>
          </a:prstGeom>
          <a:solidFill>
            <a:srgbClr val="112F5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</a:rPr>
              <a:t>Carlos Henrique</a:t>
            </a:r>
            <a:endParaRPr lang="pt-BR" altLang="pt-BR" sz="18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</a:rPr>
              <a:t>17.11.2016</a:t>
            </a:r>
            <a:endParaRPr lang="pt-BR" altLang="pt-B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" y="0"/>
            <a:ext cx="12192000" cy="6858000"/>
          </a:xfrm>
          <a:prstGeom prst="rect">
            <a:avLst/>
          </a:prstGeom>
        </p:spPr>
      </p:pic>
      <p:sp>
        <p:nvSpPr>
          <p:cNvPr id="16390" name="CaixaDeTexto 16"/>
          <p:cNvSpPr txBox="1">
            <a:spLocks noChangeArrowheads="1"/>
          </p:cNvSpPr>
          <p:nvPr/>
        </p:nvSpPr>
        <p:spPr bwMode="auto">
          <a:xfrm>
            <a:off x="2095501" y="4149724"/>
            <a:ext cx="796924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 CENTRO DO DESENVOLVIMENTO URBANO SUSTENTÁVEL</a:t>
            </a:r>
            <a:endParaRPr lang="pt-B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Retângulo 6"/>
          <p:cNvSpPr>
            <a:spLocks noChangeArrowheads="1"/>
          </p:cNvSpPr>
          <p:nvPr/>
        </p:nvSpPr>
        <p:spPr bwMode="auto">
          <a:xfrm>
            <a:off x="4891617" y="3640137"/>
            <a:ext cx="2516716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733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HABITAÇÃO</a:t>
            </a:r>
            <a:endParaRPr lang="pt-BR" sz="3733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8216" name="Picture 2" descr="http://images.clipartpanda.com/school-building-clipart-black-and-white-black-white-house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17" y="2613024"/>
            <a:ext cx="14605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247651" y="6495094"/>
            <a:ext cx="3744384" cy="25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067" i="1" dirty="0" err="1">
                <a:latin typeface="+mj-lt"/>
              </a:rPr>
              <a:t>Ref</a:t>
            </a:r>
            <a:r>
              <a:rPr lang="pt-BR" sz="1067" i="1" dirty="0">
                <a:latin typeface="+mj-lt"/>
              </a:rPr>
              <a:t>: </a:t>
            </a:r>
            <a:r>
              <a:rPr lang="pt-BR" sz="1067" b="1" i="1" dirty="0" err="1">
                <a:latin typeface="+mj-lt"/>
              </a:rPr>
              <a:t>Housing</a:t>
            </a:r>
            <a:r>
              <a:rPr lang="pt-BR" sz="1067" b="1" i="1" dirty="0">
                <a:latin typeface="+mj-lt"/>
              </a:rPr>
              <a:t> </a:t>
            </a:r>
            <a:r>
              <a:rPr lang="pt-BR" sz="1067" b="1" i="1" dirty="0" err="1">
                <a:latin typeface="+mj-lt"/>
              </a:rPr>
              <a:t>at</a:t>
            </a:r>
            <a:r>
              <a:rPr lang="pt-BR" sz="1067" b="1" i="1" dirty="0">
                <a:latin typeface="+mj-lt"/>
              </a:rPr>
              <a:t> </a:t>
            </a:r>
            <a:r>
              <a:rPr lang="pt-BR" sz="1067" b="1" i="1" dirty="0" err="1">
                <a:latin typeface="+mj-lt"/>
              </a:rPr>
              <a:t>the</a:t>
            </a:r>
            <a:r>
              <a:rPr lang="pt-BR" sz="1067" b="1" i="1" dirty="0">
                <a:latin typeface="+mj-lt"/>
              </a:rPr>
              <a:t> Centre, UN-Habitat</a:t>
            </a:r>
          </a:p>
        </p:txBody>
      </p:sp>
      <p:grpSp>
        <p:nvGrpSpPr>
          <p:cNvPr id="8196" name="Group 29"/>
          <p:cNvGrpSpPr>
            <a:grpSpLocks/>
          </p:cNvGrpSpPr>
          <p:nvPr/>
        </p:nvGrpSpPr>
        <p:grpSpPr bwMode="auto">
          <a:xfrm>
            <a:off x="247651" y="4740275"/>
            <a:ext cx="11709400" cy="1239839"/>
            <a:chOff x="117" y="2986"/>
            <a:chExt cx="5532" cy="781"/>
          </a:xfrm>
        </p:grpSpPr>
        <p:pic>
          <p:nvPicPr>
            <p:cNvPr id="8207" name="Picture 4" descr="C:\Users\ANA~1.PEI\AppData\Local\Temp\depositphotos_7096962-Happy-family-icon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 r="40619" b="67310"/>
            <a:stretch>
              <a:fillRect/>
            </a:stretch>
          </p:blipFill>
          <p:spPr bwMode="auto">
            <a:xfrm>
              <a:off x="176" y="3193"/>
              <a:ext cx="81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Retângulo 6"/>
            <p:cNvSpPr>
              <a:spLocks noChangeArrowheads="1"/>
            </p:cNvSpPr>
            <p:nvPr/>
          </p:nvSpPr>
          <p:spPr bwMode="auto">
            <a:xfrm>
              <a:off x="1099" y="3226"/>
              <a:ext cx="8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32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FAMÍLIAS</a:t>
              </a:r>
              <a:endParaRPr lang="pt-BR" altLang="pt-BR" sz="3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8209" name="Text Box 58"/>
            <p:cNvSpPr txBox="1">
              <a:spLocks noChangeArrowheads="1"/>
            </p:cNvSpPr>
            <p:nvPr/>
          </p:nvSpPr>
          <p:spPr bwMode="auto">
            <a:xfrm>
              <a:off x="2018" y="3022"/>
              <a:ext cx="3607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pt-BR" altLang="pt-BR" sz="1600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pt-BR" altLang="pt-BR" sz="1600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Recorte social é vetor de crescimento inclusivo;</a:t>
              </a:r>
            </a:p>
            <a:p>
              <a:pPr eaLnBrk="1" hangingPunct="1">
                <a:lnSpc>
                  <a:spcPct val="90000"/>
                </a:lnSpc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pt-BR" altLang="pt-BR" sz="1600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 Promove qualidade de vida e desenvolvimento humano;</a:t>
              </a:r>
            </a:p>
            <a:p>
              <a:pPr eaLnBrk="1" hangingPunct="1">
                <a:lnSpc>
                  <a:spcPct val="90000"/>
                </a:lnSpc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pt-BR" altLang="pt-BR" sz="1600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 Reconhece a centralidade da família e dos direitos humanos para o desenvolvimento urbano sustentável.</a:t>
              </a:r>
            </a:p>
          </p:txBody>
        </p:sp>
        <p:sp>
          <p:nvSpPr>
            <p:cNvPr id="42" name="Retângulo de cantos arredondados 41"/>
            <p:cNvSpPr/>
            <p:nvPr/>
          </p:nvSpPr>
          <p:spPr>
            <a:xfrm>
              <a:off x="117" y="2986"/>
              <a:ext cx="5532" cy="781"/>
            </a:xfrm>
            <a:prstGeom prst="roundRect">
              <a:avLst>
                <a:gd name="adj" fmla="val 6388"/>
              </a:avLst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</p:grpSp>
      <p:grpSp>
        <p:nvGrpSpPr>
          <p:cNvPr id="8197" name="Group 30"/>
          <p:cNvGrpSpPr>
            <a:grpSpLocks/>
          </p:cNvGrpSpPr>
          <p:nvPr/>
        </p:nvGrpSpPr>
        <p:grpSpPr bwMode="auto">
          <a:xfrm>
            <a:off x="146053" y="188913"/>
            <a:ext cx="5566833" cy="2411410"/>
            <a:chOff x="69" y="119"/>
            <a:chExt cx="2630" cy="1519"/>
          </a:xfrm>
        </p:grpSpPr>
        <p:pic>
          <p:nvPicPr>
            <p:cNvPr id="8203" name="Picture 42" descr="PAI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87"/>
              <a:ext cx="657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9" name="Retângulo 6"/>
            <p:cNvSpPr>
              <a:spLocks noChangeArrowheads="1"/>
            </p:cNvSpPr>
            <p:nvPr/>
          </p:nvSpPr>
          <p:spPr bwMode="auto">
            <a:xfrm>
              <a:off x="973" y="278"/>
              <a:ext cx="43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32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PAÍS</a:t>
              </a:r>
              <a:endParaRPr lang="pt-BR" sz="3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9" name="Retângulo de cantos arredondados 28"/>
            <p:cNvSpPr/>
            <p:nvPr/>
          </p:nvSpPr>
          <p:spPr>
            <a:xfrm>
              <a:off x="69" y="119"/>
              <a:ext cx="2493" cy="1519"/>
            </a:xfrm>
            <a:prstGeom prst="roundRect">
              <a:avLst>
                <a:gd name="adj" fmla="val 6388"/>
              </a:avLst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  <p:sp>
          <p:nvSpPr>
            <p:cNvPr id="8206" name="Text Box 56"/>
            <p:cNvSpPr txBox="1">
              <a:spLocks noChangeArrowheads="1"/>
            </p:cNvSpPr>
            <p:nvPr/>
          </p:nvSpPr>
          <p:spPr bwMode="auto">
            <a:xfrm>
              <a:off x="90" y="658"/>
              <a:ext cx="2609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pt-BR" altLang="pt-BR" sz="1600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pt-BR" altLang="pt-BR" sz="1600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Imperativo para atingir metas de agendas e acordos Internacionais - Agenda 2030/ODS, COP 21, Habitat III/Nova Agenda Urbana;</a:t>
              </a:r>
            </a:p>
            <a:p>
              <a:pPr eaLnBrk="1" hangingPunct="1">
                <a:lnSpc>
                  <a:spcPct val="90000"/>
                </a:lnSpc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pt-BR" altLang="pt-BR" sz="1600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 Imperativo para o desenvolvimento socioeconômico - estímulo para a economia, geração de empregos e renda.</a:t>
              </a:r>
            </a:p>
          </p:txBody>
        </p:sp>
      </p:grpSp>
      <p:grpSp>
        <p:nvGrpSpPr>
          <p:cNvPr id="8198" name="Group 31"/>
          <p:cNvGrpSpPr>
            <a:grpSpLocks/>
          </p:cNvGrpSpPr>
          <p:nvPr/>
        </p:nvGrpSpPr>
        <p:grpSpPr bwMode="auto">
          <a:xfrm>
            <a:off x="6623051" y="198439"/>
            <a:ext cx="5425016" cy="2438401"/>
            <a:chOff x="3129" y="125"/>
            <a:chExt cx="2563" cy="1536"/>
          </a:xfrm>
        </p:grpSpPr>
        <p:pic>
          <p:nvPicPr>
            <p:cNvPr id="8199" name="Picture 41" descr="CIDAD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" y="187"/>
              <a:ext cx="72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Retângulo 6"/>
            <p:cNvSpPr>
              <a:spLocks noChangeArrowheads="1"/>
            </p:cNvSpPr>
            <p:nvPr/>
          </p:nvSpPr>
          <p:spPr bwMode="auto">
            <a:xfrm>
              <a:off x="4155" y="278"/>
              <a:ext cx="78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32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CIDADES</a:t>
              </a:r>
              <a:endParaRPr lang="pt-BR" altLang="pt-BR" sz="3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8201" name="Text Box 57"/>
            <p:cNvSpPr txBox="1">
              <a:spLocks noChangeArrowheads="1"/>
            </p:cNvSpPr>
            <p:nvPr/>
          </p:nvSpPr>
          <p:spPr bwMode="auto">
            <a:xfrm>
              <a:off x="3198" y="705"/>
              <a:ext cx="2494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pt-BR" altLang="pt-BR" sz="16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Componente central para a construção de cidades inclusivas, seguras e resilientes;</a:t>
              </a:r>
            </a:p>
            <a:p>
              <a:pPr eaLnBrk="1" hangingPunct="1">
                <a:lnSpc>
                  <a:spcPct val="90000"/>
                </a:lnSpc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pt-BR" altLang="pt-BR" sz="16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Preponderante para o desenvolvimento urbano sustentável - elemento central das políticas de planejamento e desenvolvimento urbano sustentável.</a:t>
              </a:r>
            </a:p>
          </p:txBody>
        </p:sp>
        <p:sp>
          <p:nvSpPr>
            <p:cNvPr id="30" name="Retângulo de cantos arredondados 29"/>
            <p:cNvSpPr/>
            <p:nvPr/>
          </p:nvSpPr>
          <p:spPr>
            <a:xfrm>
              <a:off x="3129" y="125"/>
              <a:ext cx="2563" cy="1536"/>
            </a:xfrm>
            <a:prstGeom prst="roundRect">
              <a:avLst>
                <a:gd name="adj" fmla="val 6388"/>
              </a:avLst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/>
            </a:p>
          </p:txBody>
        </p:sp>
      </p:grpSp>
    </p:spTree>
    <p:extLst>
      <p:ext uri="{BB962C8B-B14F-4D97-AF65-F5344CB8AC3E}">
        <p14:creationId xmlns:p14="http://schemas.microsoft.com/office/powerpoint/2010/main" val="17073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50447" y="1927596"/>
            <a:ext cx="9343761" cy="424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4294967295"/>
          </p:nvPr>
        </p:nvSpPr>
        <p:spPr>
          <a:xfrm>
            <a:off x="668147" y="458958"/>
            <a:ext cx="10447625" cy="1710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DÉFICIT HABITACIONAL POR FAIXA DE RENDA - 2014</a:t>
            </a:r>
            <a:endParaRPr lang="pt-B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71839" y="2169320"/>
            <a:ext cx="389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DH Total Brasil: </a:t>
            </a:r>
            <a:r>
              <a:rPr lang="pt-BR" sz="2400" b="1" dirty="0">
                <a:solidFill>
                  <a:srgbClr val="0070C0"/>
                </a:solidFill>
              </a:rPr>
              <a:t>6.068.061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82315" y="6434466"/>
            <a:ext cx="33077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1200" dirty="0"/>
              <a:t>Fonte: </a:t>
            </a:r>
            <a:r>
              <a:rPr lang="pt-BR" altLang="pt-BR" sz="1200" dirty="0" smtClean="0"/>
              <a:t>Ministério das Cidades. </a:t>
            </a:r>
            <a:r>
              <a:rPr lang="pt-BR" altLang="pt-BR" sz="1200" b="1" dirty="0" smtClean="0"/>
              <a:t>FJP </a:t>
            </a:r>
            <a:r>
              <a:rPr lang="pt-BR" altLang="pt-BR" sz="1200" b="1" dirty="0"/>
              <a:t>– DH 2014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690488"/>
              </p:ext>
            </p:extLst>
          </p:nvPr>
        </p:nvGraphicFramePr>
        <p:xfrm>
          <a:off x="5839708" y="3161125"/>
          <a:ext cx="4355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572302"/>
              </p:ext>
            </p:extLst>
          </p:nvPr>
        </p:nvGraphicFramePr>
        <p:xfrm>
          <a:off x="1357832" y="3161125"/>
          <a:ext cx="44644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18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21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22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53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1398954" y="1603699"/>
            <a:ext cx="9954846" cy="51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27017675"/>
              </p:ext>
            </p:extLst>
          </p:nvPr>
        </p:nvGraphicFramePr>
        <p:xfrm>
          <a:off x="1564054" y="1756252"/>
          <a:ext cx="9624646" cy="490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681566" y="190635"/>
            <a:ext cx="12161184" cy="65135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pt-BR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pt-BR" sz="3000" b="1" dirty="0">
                <a:solidFill>
                  <a:schemeClr val="accent6">
                    <a:lumMod val="50000"/>
                  </a:schemeClr>
                </a:solidFill>
              </a:rPr>
              <a:t>DÉFICIT HABITACIONAL RELATIVO </a:t>
            </a:r>
            <a:r>
              <a:rPr lang="pt-BR" sz="3000" b="1" dirty="0" smtClean="0">
                <a:solidFill>
                  <a:schemeClr val="accent6">
                    <a:lumMod val="50000"/>
                  </a:schemeClr>
                </a:solidFill>
              </a:rPr>
              <a:t>POR COMPONENTES</a:t>
            </a:r>
            <a:endParaRPr lang="pt-BR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06966" y="650278"/>
            <a:ext cx="257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2007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 2014</a:t>
            </a:r>
          </a:p>
          <a:p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11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14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15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6348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15" y="0"/>
            <a:ext cx="12192000" cy="6858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1516924" y="1576156"/>
            <a:ext cx="8823357" cy="454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485" y="492131"/>
            <a:ext cx="8596668" cy="516784"/>
          </a:xfrm>
        </p:spPr>
        <p:txBody>
          <a:bodyPr>
            <a:noAutofit/>
          </a:bodyPr>
          <a:lstStyle/>
          <a:p>
            <a:pPr lvl="0"/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CASAMENTOS E DIVÓRCIOS - BRASIL</a:t>
            </a:r>
            <a:endParaRPr lang="pt-BR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Gráfico 5"/>
          <p:cNvGraphicFramePr/>
          <p:nvPr>
            <p:extLst/>
          </p:nvPr>
        </p:nvGraphicFramePr>
        <p:xfrm>
          <a:off x="1603974" y="1718581"/>
          <a:ext cx="8736307" cy="4025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625181" y="565874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400" kern="0" dirty="0">
                <a:solidFill>
                  <a:schemeClr val="accent6"/>
                </a:solidFill>
                <a:latin typeface="Helvetica" pitchFamily="34" charset="0"/>
              </a:rPr>
              <a:t>*Tabela 2993 - Processos de divórcios encerrados e concedidos, em 1ª instância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45970" y="6496477"/>
            <a:ext cx="8280000" cy="2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0" tIns="44170" rIns="88340" bIns="44170">
            <a:spAutoFit/>
          </a:bodyPr>
          <a:lstStyle/>
          <a:p>
            <a:pPr>
              <a:defRPr/>
            </a:pPr>
            <a:r>
              <a:rPr lang="pt-BR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Fonte: IBGE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26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29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30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09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1904161" y="1584408"/>
            <a:ext cx="8383677" cy="454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733" y="513521"/>
            <a:ext cx="9850574" cy="793346"/>
          </a:xfrm>
        </p:spPr>
        <p:txBody>
          <a:bodyPr>
            <a:noAutofit/>
          </a:bodyPr>
          <a:lstStyle/>
          <a:p>
            <a:pPr lvl="0"/>
            <a:r>
              <a:rPr lang="en-US" altLang="pt-BR" sz="3200" b="1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ARRANJOS FAMILIARES COM PARENTESCO</a:t>
            </a:r>
            <a:endParaRPr lang="pt-BR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1986485" y="1484784"/>
          <a:ext cx="8064896" cy="462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 3"/>
          <p:cNvSpPr/>
          <p:nvPr/>
        </p:nvSpPr>
        <p:spPr>
          <a:xfrm rot="2410844">
            <a:off x="3170856" y="3478074"/>
            <a:ext cx="655344" cy="770385"/>
          </a:xfrm>
          <a:prstGeom prst="swooshArrow">
            <a:avLst>
              <a:gd name="adj1" fmla="val 20172"/>
              <a:gd name="adj2" fmla="val 36082"/>
            </a:avLst>
          </a:prstGeom>
          <a:solidFill>
            <a:sysClr val="windowText" lastClr="000000">
              <a:lumMod val="50000"/>
              <a:lumOff val="50000"/>
            </a:sysClr>
          </a:solidFill>
          <a:ln>
            <a:noFill/>
          </a:ln>
          <a:effectLst/>
        </p:spPr>
        <p:txBody>
          <a:bodyPr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endParaRPr lang="pt-BR" ker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7" name=" 3"/>
          <p:cNvSpPr/>
          <p:nvPr/>
        </p:nvSpPr>
        <p:spPr>
          <a:xfrm rot="4356542">
            <a:off x="5225738" y="1918852"/>
            <a:ext cx="655344" cy="770385"/>
          </a:xfrm>
          <a:prstGeom prst="swooshArrow">
            <a:avLst>
              <a:gd name="adj1" fmla="val 20172"/>
              <a:gd name="adj2" fmla="val 36082"/>
            </a:avLst>
          </a:prstGeom>
          <a:solidFill>
            <a:sysClr val="windowText" lastClr="000000">
              <a:lumMod val="50000"/>
              <a:lumOff val="50000"/>
            </a:sysClr>
          </a:solidFill>
          <a:ln>
            <a:noFill/>
          </a:ln>
          <a:effectLst/>
        </p:spPr>
        <p:txBody>
          <a:bodyPr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endParaRPr lang="pt-BR" ker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8" name=" 3"/>
          <p:cNvSpPr/>
          <p:nvPr/>
        </p:nvSpPr>
        <p:spPr>
          <a:xfrm rot="2410844">
            <a:off x="8643466" y="3186174"/>
            <a:ext cx="655344" cy="770385"/>
          </a:xfrm>
          <a:prstGeom prst="swooshArrow">
            <a:avLst>
              <a:gd name="adj1" fmla="val 20172"/>
              <a:gd name="adj2" fmla="val 36082"/>
            </a:avLst>
          </a:prstGeom>
          <a:solidFill>
            <a:sysClr val="windowText" lastClr="000000">
              <a:lumMod val="50000"/>
              <a:lumOff val="50000"/>
            </a:sysClr>
          </a:solidFill>
          <a:ln>
            <a:noFill/>
          </a:ln>
          <a:effectLst/>
        </p:spPr>
        <p:txBody>
          <a:bodyPr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endParaRPr lang="pt-BR" ker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15816" y="167616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Part.%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0281" y="6474023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  <a:cs typeface="Calibri" pitchFamily="34" charset="0"/>
              </a:rPr>
              <a:t>Fonte: IBGE 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29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31" name="Grupo 30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32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33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023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648" y="517985"/>
            <a:ext cx="11522351" cy="1320800"/>
          </a:xfrm>
        </p:spPr>
        <p:txBody>
          <a:bodyPr>
            <a:normAutofit/>
          </a:bodyPr>
          <a:lstStyle/>
          <a:p>
            <a:pPr lvl="0"/>
            <a:r>
              <a:rPr lang="pt-BR" sz="3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FAMÍLIAS QUE MORAM EM DOMICÍLIOS ALUGADOS OU CEDIDOS</a:t>
            </a:r>
            <a:endParaRPr lang="pt-BR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1740" y="6542565"/>
            <a:ext cx="550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Fonte: IBGE – </a:t>
            </a:r>
            <a:r>
              <a:rPr lang="pt-B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Microdados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da PNAD/ Estimativa IBOPE Inteligência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900582" y="1646919"/>
            <a:ext cx="7853018" cy="4641646"/>
            <a:chOff x="1608482" y="1386658"/>
            <a:chExt cx="8529697" cy="5041607"/>
          </a:xfrm>
        </p:grpSpPr>
        <p:grpSp>
          <p:nvGrpSpPr>
            <p:cNvPr id="3" name="Grupo 2"/>
            <p:cNvGrpSpPr/>
            <p:nvPr/>
          </p:nvGrpSpPr>
          <p:grpSpPr>
            <a:xfrm>
              <a:off x="1608482" y="1386658"/>
              <a:ext cx="8529697" cy="5041607"/>
              <a:chOff x="1608482" y="1386658"/>
              <a:chExt cx="8529697" cy="5041607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1608482" y="1386658"/>
                <a:ext cx="8529697" cy="50416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7415176" y="2108597"/>
                <a:ext cx="2569256" cy="4241868"/>
              </a:xfrm>
              <a:prstGeom prst="rect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1796459" y="1398088"/>
                <a:ext cx="7403706" cy="367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0" dirty="0">
                    <a:solidFill>
                      <a:schemeClr val="accent6"/>
                    </a:solidFill>
                    <a:latin typeface="Helvetica" pitchFamily="34" charset="0"/>
                  </a:rPr>
                  <a:t>Por Faixa de Renda mensal Familiar -  Em milhares de famílias</a:t>
                </a:r>
              </a:p>
            </p:txBody>
          </p:sp>
          <p:graphicFrame>
            <p:nvGraphicFramePr>
              <p:cNvPr id="15" name="Gráfico 14"/>
              <p:cNvGraphicFramePr/>
              <p:nvPr>
                <p:extLst>
                  <p:ext uri="{D42A27DB-BD31-4B8C-83A1-F6EECF244321}">
                    <p14:modId xmlns:p14="http://schemas.microsoft.com/office/powerpoint/2010/main" val="3185325638"/>
                  </p:ext>
                </p:extLst>
              </p:nvPr>
            </p:nvGraphicFramePr>
            <p:xfrm>
              <a:off x="1910948" y="2462034"/>
              <a:ext cx="8227231" cy="38884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7" name="CaixaDeTexto 16"/>
              <p:cNvSpPr txBox="1"/>
              <p:nvPr/>
            </p:nvSpPr>
            <p:spPr>
              <a:xfrm>
                <a:off x="1796459" y="1764982"/>
                <a:ext cx="39610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0" dirty="0">
                    <a:solidFill>
                      <a:schemeClr val="accent6"/>
                    </a:solidFill>
                    <a:latin typeface="Helvetica" pitchFamily="34" charset="0"/>
                  </a:rPr>
                  <a:t>16,8 milhões </a:t>
                </a:r>
                <a:r>
                  <a:rPr lang="pt-BR" sz="1600" kern="0" dirty="0">
                    <a:solidFill>
                      <a:schemeClr val="accent6"/>
                    </a:solidFill>
                    <a:latin typeface="Helvetica" pitchFamily="34" charset="0"/>
                  </a:rPr>
                  <a:t>de famílias vivem em domicílios alugados ou cedidos.</a:t>
                </a:r>
              </a:p>
            </p:txBody>
          </p:sp>
        </p:grpSp>
        <p:sp>
          <p:nvSpPr>
            <p:cNvPr id="18" name="CaixaDeTexto 17"/>
            <p:cNvSpPr txBox="1"/>
            <p:nvPr/>
          </p:nvSpPr>
          <p:spPr>
            <a:xfrm>
              <a:off x="7691887" y="2239886"/>
              <a:ext cx="2015831" cy="177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2000" b="1" kern="0" dirty="0" smtClean="0">
                  <a:solidFill>
                    <a:srgbClr val="002060"/>
                  </a:solidFill>
                </a:rPr>
                <a:t>Apenas 950</a:t>
              </a:r>
              <a:r>
                <a:rPr lang="pt-BR" sz="2000" b="1" kern="0" dirty="0" smtClean="0">
                  <a:solidFill>
                    <a:srgbClr val="002060"/>
                  </a:solidFill>
                </a:rPr>
                <a:t> mil famílias </a:t>
              </a:r>
              <a:r>
                <a:rPr lang="pt-BR" sz="2000" b="1" kern="0" dirty="0">
                  <a:solidFill>
                    <a:srgbClr val="002060"/>
                  </a:solidFill>
                </a:rPr>
                <a:t>com renda superior a </a:t>
              </a:r>
              <a:r>
                <a:rPr lang="pt-BR" sz="2000" b="1" kern="0" dirty="0" smtClean="0">
                  <a:solidFill>
                    <a:srgbClr val="002060"/>
                  </a:solidFill>
                </a:rPr>
                <a:t>R$7.000 </a:t>
              </a:r>
              <a:endParaRPr lang="pt-BR" sz="2000" b="1" kern="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34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37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38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63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2485956" y="1702109"/>
            <a:ext cx="7508944" cy="4866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032" y="503571"/>
            <a:ext cx="8596668" cy="526793"/>
          </a:xfrm>
        </p:spPr>
        <p:txBody>
          <a:bodyPr>
            <a:noAutofit/>
          </a:bodyPr>
          <a:lstStyle/>
          <a:p>
            <a:pPr lvl="0"/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DEMANDA</a:t>
            </a:r>
            <a:r>
              <a: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POR DOMICÍLIOS PARA 2025</a:t>
            </a:r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68836" y="5183268"/>
            <a:ext cx="7013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BR" sz="1400" kern="0" dirty="0">
                <a:solidFill>
                  <a:schemeClr val="accent6"/>
                </a:solidFill>
                <a:latin typeface="Helvetica" pitchFamily="34" charset="0"/>
              </a:rPr>
              <a:t>Entre 2004 e 2014, o número de domicílios com renda até R$ 1.600 caiu devido ao período de crescimento econômico e redução das desigualdades;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pt-BR" sz="1400" kern="0" dirty="0">
              <a:solidFill>
                <a:schemeClr val="accent6"/>
              </a:solidFill>
              <a:latin typeface="Helvetica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BR" sz="1400" kern="0" dirty="0">
                <a:solidFill>
                  <a:schemeClr val="accent6"/>
                </a:solidFill>
                <a:latin typeface="Helvetica" pitchFamily="34" charset="0"/>
              </a:rPr>
              <a:t>Dadas as dinâmicas das variáveis-chave projetadas até 2025, o maior incremento em termos absolutos deverá se concentrar na faixa de renda entre R$ 1.600 e R$ 3.275.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0597"/>
              </p:ext>
            </p:extLst>
          </p:nvPr>
        </p:nvGraphicFramePr>
        <p:xfrm>
          <a:off x="2823927" y="1906866"/>
          <a:ext cx="6858402" cy="3186210"/>
        </p:xfrm>
        <a:graphic>
          <a:graphicData uri="http://schemas.openxmlformats.org/drawingml/2006/table">
            <a:tbl>
              <a:tblPr/>
              <a:tblGrid>
                <a:gridCol w="2112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6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64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64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64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6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Incremento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Estoque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Incremento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Estoque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Faixas de renda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2004 - 2014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2015 - 2025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Até R$ 1.600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-2.598.390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27.499.420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494.472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27.993.892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R$ 1.600 até R$ 3.275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8.592.983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21.105.083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6.866.869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27.971.952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R$ 3.275 até R$ 5.000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4.743.421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9.042.082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3.316.008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12.358.090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R$ 5.000 até R$ 7.000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1.989.692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4.579.920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1.541.478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6.121.397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R$ 7.000 até R$ 10.000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1.007.289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2.089.685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748.277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2.837.962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5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Acima de R$ 10.000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1.242.069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2.857.667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1.584.010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4.441.678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6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Brasil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14.977.065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67.173.857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14.551.113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81.724.970</a:t>
                      </a:r>
                    </a:p>
                  </a:txBody>
                  <a:tcPr marL="8640" marR="8640" marT="864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5336" y="654545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kern="0" dirty="0">
                <a:solidFill>
                  <a:schemeClr val="accent6"/>
                </a:solidFill>
                <a:latin typeface="Helvetica" pitchFamily="34" charset="0"/>
              </a:rPr>
              <a:t>Fonte: FGV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27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30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31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3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5"/>
          <p:cNvSpPr txBox="1"/>
          <p:nvPr/>
        </p:nvSpPr>
        <p:spPr>
          <a:xfrm>
            <a:off x="1243424" y="1647427"/>
            <a:ext cx="1046454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>
                <a:solidFill>
                  <a:schemeClr val="accent6">
                    <a:lumMod val="50000"/>
                  </a:schemeClr>
                </a:solidFill>
              </a:rPr>
              <a:t>Em 2013, havia 68,4 milhões de famílias no País, o que representou um aumento de 3,7% em relação a 2012. </a:t>
            </a:r>
          </a:p>
          <a:p>
            <a:endParaRPr lang="pt-BR" sz="17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1700" dirty="0">
                <a:solidFill>
                  <a:schemeClr val="accent6">
                    <a:lumMod val="50000"/>
                  </a:schemeClr>
                </a:solidFill>
              </a:rPr>
              <a:t>Com um déficit estimado para 2014 de cerca de 5 milhões de domicílios, o País terá o desafio de proporcionar habitações adequadas para mais de 20 milhões de famílias até 2024</a:t>
            </a:r>
          </a:p>
          <a:p>
            <a:endParaRPr lang="pt-BR" sz="17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1700" dirty="0" smtClean="0">
                <a:solidFill>
                  <a:schemeClr val="accent6">
                    <a:lumMod val="50000"/>
                  </a:schemeClr>
                </a:solidFill>
              </a:rPr>
              <a:t>Até 2024, estima-se que o País terá 16,8 milhões de novas famílias, sendo 10 milhões com renda familiar entre 1 e 3 </a:t>
            </a:r>
            <a:r>
              <a:rPr lang="pt-BR" sz="1700" dirty="0" smtClean="0">
                <a:solidFill>
                  <a:schemeClr val="accent6">
                    <a:lumMod val="50000"/>
                  </a:schemeClr>
                </a:solidFill>
              </a:rPr>
              <a:t>SM</a:t>
            </a:r>
            <a:endParaRPr lang="pt-BR" sz="17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7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1700" dirty="0" smtClean="0">
                <a:solidFill>
                  <a:schemeClr val="accent6">
                    <a:lumMod val="50000"/>
                  </a:schemeClr>
                </a:solidFill>
              </a:rPr>
              <a:t>Além do déficit existente, vários fatores continuarão contribuindo para o aumento dessa demanda por habitação</a:t>
            </a:r>
          </a:p>
          <a:p>
            <a:endParaRPr lang="pt-BR" sz="17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1700" dirty="0">
                <a:solidFill>
                  <a:schemeClr val="accent6">
                    <a:lumMod val="50000"/>
                  </a:schemeClr>
                </a:solidFill>
              </a:rPr>
              <a:t>Se o programa habitacional atender pelo menos 51% dessas famílias, isso representará a necessidade de construção de 11,2 milhões de habitações sociais ou 1,1 milhão por ano </a:t>
            </a:r>
          </a:p>
          <a:p>
            <a:endParaRPr lang="pt-BR" sz="17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1700" dirty="0">
                <a:solidFill>
                  <a:schemeClr val="accent6">
                    <a:lumMod val="50000"/>
                  </a:schemeClr>
                </a:solidFill>
              </a:rPr>
              <a:t>Considerando uma atualização do valor médio das habitações para R$ 68.134,62, nos próximos dez anos, o País precisará de investimentos para a construção de habitações de interesse social de R$ 760,6 bilhões, ou R$ 76,06 bilhões ao ano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68"/>
          <p:cNvSpPr txBox="1"/>
          <p:nvPr/>
        </p:nvSpPr>
        <p:spPr>
          <a:xfrm>
            <a:off x="677333" y="470353"/>
            <a:ext cx="7698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NECESSIDADES HABITACIONAIS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20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23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24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  <p:grpSp>
        <p:nvGrpSpPr>
          <p:cNvPr id="25" name="Grupo 24"/>
          <p:cNvGrpSpPr/>
          <p:nvPr/>
        </p:nvGrpSpPr>
        <p:grpSpPr>
          <a:xfrm>
            <a:off x="979838" y="1707583"/>
            <a:ext cx="231172" cy="231172"/>
            <a:chOff x="7508379" y="5742826"/>
            <a:chExt cx="634322" cy="634322"/>
          </a:xfrm>
        </p:grpSpPr>
        <p:sp>
          <p:nvSpPr>
            <p:cNvPr id="26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979838" y="2448002"/>
            <a:ext cx="231172" cy="231172"/>
            <a:chOff x="7508379" y="5742826"/>
            <a:chExt cx="634322" cy="634322"/>
          </a:xfrm>
        </p:grpSpPr>
        <p:sp>
          <p:nvSpPr>
            <p:cNvPr id="29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979838" y="3241839"/>
            <a:ext cx="231172" cy="231172"/>
            <a:chOff x="7508379" y="5742826"/>
            <a:chExt cx="634322" cy="634322"/>
          </a:xfrm>
        </p:grpSpPr>
        <p:sp>
          <p:nvSpPr>
            <p:cNvPr id="32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979838" y="4020485"/>
            <a:ext cx="231172" cy="231172"/>
            <a:chOff x="7508379" y="5742826"/>
            <a:chExt cx="634322" cy="634322"/>
          </a:xfrm>
        </p:grpSpPr>
        <p:sp>
          <p:nvSpPr>
            <p:cNvPr id="35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979838" y="4813683"/>
            <a:ext cx="231172" cy="231172"/>
            <a:chOff x="7508379" y="5742826"/>
            <a:chExt cx="634322" cy="634322"/>
          </a:xfrm>
        </p:grpSpPr>
        <p:sp>
          <p:nvSpPr>
            <p:cNvPr id="38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979838" y="5601083"/>
            <a:ext cx="231172" cy="231172"/>
            <a:chOff x="7508379" y="5742826"/>
            <a:chExt cx="634322" cy="634322"/>
          </a:xfrm>
        </p:grpSpPr>
        <p:sp>
          <p:nvSpPr>
            <p:cNvPr id="41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79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70405"/>
            <a:ext cx="8596668" cy="13208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EFEITOS NEGATIVOS DA DESCONTINUIDADE</a:t>
            </a:r>
            <a:endParaRPr lang="pt-B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1959934" y="40265"/>
            <a:ext cx="115288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Valor e impactos dos cortes anunciados no PMCMV (Fase 3)</a:t>
            </a:r>
            <a:endParaRPr kumimoji="0" lang="pt-BR" alt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Elaboração: FGV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48235957" y="0"/>
            <a:ext cx="136311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Valor e impactos dos cortes anunciados no PMCMV (Fase 3)</a:t>
            </a:r>
            <a:endParaRPr kumimoji="0" lang="pt-BR" altLang="pt-B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Elaboração: FGV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1371012" y="2213276"/>
            <a:ext cx="9449976" cy="55134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Impactos negativos com a redução de 1 milhão de unidades: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Diminuição na geração de valor na ordem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de R$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61 bilhões, 1% do PIB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Diminuição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na arrecadação de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R$ 17,8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bilhões em impostos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Efeitos sociais negativos, com o crescente déficit em camadas muito necessitadas e sem outra opção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</a:t>
            </a:r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16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18" name="Grupo 17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19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20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  <p:grpSp>
        <p:nvGrpSpPr>
          <p:cNvPr id="21" name="Grupo 20"/>
          <p:cNvGrpSpPr/>
          <p:nvPr/>
        </p:nvGrpSpPr>
        <p:grpSpPr>
          <a:xfrm>
            <a:off x="1074448" y="2452632"/>
            <a:ext cx="231172" cy="231172"/>
            <a:chOff x="7508379" y="5742826"/>
            <a:chExt cx="634322" cy="634322"/>
          </a:xfrm>
        </p:grpSpPr>
        <p:sp>
          <p:nvSpPr>
            <p:cNvPr id="22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074448" y="3119122"/>
            <a:ext cx="231172" cy="231172"/>
            <a:chOff x="7508379" y="5742826"/>
            <a:chExt cx="634322" cy="634322"/>
          </a:xfrm>
        </p:grpSpPr>
        <p:sp>
          <p:nvSpPr>
            <p:cNvPr id="25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074448" y="4322071"/>
            <a:ext cx="231172" cy="231172"/>
            <a:chOff x="7508379" y="5742826"/>
            <a:chExt cx="634322" cy="634322"/>
          </a:xfrm>
        </p:grpSpPr>
        <p:sp>
          <p:nvSpPr>
            <p:cNvPr id="34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056253" y="4969992"/>
            <a:ext cx="231172" cy="231172"/>
            <a:chOff x="7508379" y="5742826"/>
            <a:chExt cx="634322" cy="634322"/>
          </a:xfrm>
        </p:grpSpPr>
        <p:sp>
          <p:nvSpPr>
            <p:cNvPr id="31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13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68"/>
          <p:cNvSpPr txBox="1"/>
          <p:nvPr/>
        </p:nvSpPr>
        <p:spPr>
          <a:xfrm>
            <a:off x="677540" y="496978"/>
            <a:ext cx="7698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CONCLUSÃO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58043" y="1738819"/>
            <a:ext cx="106434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O PMCMV:</a:t>
            </a:r>
          </a:p>
          <a:p>
            <a:r>
              <a:rPr lang="pt-BR" sz="2200" dirty="0" smtClean="0"/>
              <a:t>   Contribuiu para a diminuição da déficit habitacional</a:t>
            </a:r>
          </a:p>
          <a:p>
            <a:r>
              <a:rPr lang="pt-BR" sz="2200" dirty="0"/>
              <a:t> </a:t>
            </a:r>
            <a:r>
              <a:rPr lang="pt-BR" sz="2200" dirty="0" smtClean="0"/>
              <a:t>  Investimentos contribuíram para aumentar a renda, tributos e postos de trabalho </a:t>
            </a:r>
          </a:p>
          <a:p>
            <a:r>
              <a:rPr lang="pt-BR" sz="2200" dirty="0"/>
              <a:t> </a:t>
            </a:r>
            <a:r>
              <a:rPr lang="pt-BR" sz="2200" dirty="0" smtClean="0"/>
              <a:t>  </a:t>
            </a:r>
          </a:p>
          <a:p>
            <a:endParaRPr lang="pt-BR" sz="2200" dirty="0" smtClean="0"/>
          </a:p>
          <a:p>
            <a:r>
              <a:rPr lang="pt-BR" sz="2200" dirty="0" smtClean="0"/>
              <a:t>Efeitos econômicos diretos e indiretos  beneficiarão integralmente o governo nas 3 esferas e trabalhadores  com aumento do investimento, aquecimento da economia e arrecadação tributária</a:t>
            </a:r>
          </a:p>
          <a:p>
            <a:endParaRPr lang="pt-BR" sz="2200" dirty="0"/>
          </a:p>
          <a:p>
            <a:r>
              <a:rPr lang="pt-BR" sz="2200" dirty="0" smtClean="0"/>
              <a:t>O foco tem que ser famílias com renda de até </a:t>
            </a:r>
            <a:r>
              <a:rPr lang="pt-BR" sz="2200" dirty="0" smtClean="0"/>
              <a:t>10 </a:t>
            </a:r>
            <a:r>
              <a:rPr lang="pt-BR" sz="2200" dirty="0" smtClean="0"/>
              <a:t>salários mínimos, onde há maior necessidade </a:t>
            </a:r>
            <a:endParaRPr lang="pt-BR" sz="2200" dirty="0"/>
          </a:p>
        </p:txBody>
      </p:sp>
      <p:grpSp>
        <p:nvGrpSpPr>
          <p:cNvPr id="9" name="Grupo 8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10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13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14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  <p:grpSp>
        <p:nvGrpSpPr>
          <p:cNvPr id="15" name="Grupo 14"/>
          <p:cNvGrpSpPr/>
          <p:nvPr/>
        </p:nvGrpSpPr>
        <p:grpSpPr>
          <a:xfrm>
            <a:off x="1108014" y="1839869"/>
            <a:ext cx="231172" cy="231172"/>
            <a:chOff x="7508379" y="5742826"/>
            <a:chExt cx="634322" cy="634322"/>
          </a:xfrm>
        </p:grpSpPr>
        <p:sp>
          <p:nvSpPr>
            <p:cNvPr id="16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086468" y="3494328"/>
            <a:ext cx="231172" cy="231172"/>
            <a:chOff x="7508379" y="5742826"/>
            <a:chExt cx="634322" cy="634322"/>
          </a:xfrm>
        </p:grpSpPr>
        <p:sp>
          <p:nvSpPr>
            <p:cNvPr id="22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167543" y="4810404"/>
            <a:ext cx="231172" cy="231172"/>
            <a:chOff x="7508379" y="5742826"/>
            <a:chExt cx="634322" cy="634322"/>
          </a:xfrm>
        </p:grpSpPr>
        <p:sp>
          <p:nvSpPr>
            <p:cNvPr id="25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461579" y="2252927"/>
            <a:ext cx="145538" cy="145538"/>
            <a:chOff x="7508379" y="5742826"/>
            <a:chExt cx="634322" cy="634322"/>
          </a:xfrm>
        </p:grpSpPr>
        <p:sp>
          <p:nvSpPr>
            <p:cNvPr id="28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480436" y="2598842"/>
            <a:ext cx="145538" cy="145538"/>
            <a:chOff x="7508379" y="5742826"/>
            <a:chExt cx="634322" cy="634322"/>
          </a:xfrm>
        </p:grpSpPr>
        <p:sp>
          <p:nvSpPr>
            <p:cNvPr id="31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75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9" name="Título 1"/>
          <p:cNvSpPr txBox="1">
            <a:spLocks/>
          </p:cNvSpPr>
          <p:nvPr/>
        </p:nvSpPr>
        <p:spPr bwMode="auto">
          <a:xfrm>
            <a:off x="2432050" y="364636"/>
            <a:ext cx="7327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 CBIC</a:t>
            </a:r>
          </a:p>
        </p:txBody>
      </p:sp>
      <p:grpSp>
        <p:nvGrpSpPr>
          <p:cNvPr id="4104" name="Grupo 10"/>
          <p:cNvGrpSpPr>
            <a:grpSpLocks/>
          </p:cNvGrpSpPr>
          <p:nvPr/>
        </p:nvGrpSpPr>
        <p:grpSpPr bwMode="auto">
          <a:xfrm>
            <a:off x="1917853" y="3030000"/>
            <a:ext cx="4252912" cy="2958355"/>
            <a:chOff x="539552" y="3331503"/>
            <a:chExt cx="4251611" cy="2957849"/>
          </a:xfrm>
        </p:grpSpPr>
        <p:sp>
          <p:nvSpPr>
            <p:cNvPr id="3" name="CaixaDeTexto 2"/>
            <p:cNvSpPr txBox="1"/>
            <p:nvPr/>
          </p:nvSpPr>
          <p:spPr>
            <a:xfrm>
              <a:off x="539552" y="3330758"/>
              <a:ext cx="1656843" cy="6460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itchFamily="34" charset="0"/>
                </a:rPr>
                <a:t>Obras Rodoviárias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47487" y="5643351"/>
              <a:ext cx="1655256" cy="646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itchFamily="34" charset="0"/>
                </a:rPr>
                <a:t>Mercado </a:t>
              </a:r>
            </a:p>
            <a:p>
              <a:pPr algn="ctr">
                <a:defRPr/>
              </a:pPr>
              <a:r>
                <a:rPr lang="pt-B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itchFamily="34" charset="0"/>
                </a:rPr>
                <a:t>Imobiliário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134320" y="5627478"/>
              <a:ext cx="1656843" cy="3682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itchFamily="34" charset="0"/>
                </a:rPr>
                <a:t>Saneamento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964510" y="3330758"/>
              <a:ext cx="1826653" cy="6460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itchFamily="34" charset="0"/>
                </a:rPr>
                <a:t>Segmentos da </a:t>
              </a:r>
            </a:p>
            <a:p>
              <a:pPr algn="ctr">
                <a:defRPr/>
              </a:pPr>
              <a:r>
                <a:rPr lang="pt-B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itchFamily="34" charset="0"/>
                </a:rPr>
                <a:t>Construção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8529637" y="1865131"/>
            <a:ext cx="3095625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8800" dirty="0">
                <a:solidFill>
                  <a:srgbClr val="11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82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608887" y="3058688"/>
            <a:ext cx="3449638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Entidades Associadas</a:t>
            </a:r>
          </a:p>
          <a:p>
            <a:pPr algn="ctr">
              <a:defRPr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Presentes em todas as unidades da</a:t>
            </a:r>
          </a:p>
          <a:p>
            <a:pPr algn="ctr">
              <a:defRPr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Federação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24042" r="27540" b="20252"/>
          <a:stretch/>
        </p:blipFill>
        <p:spPr>
          <a:xfrm>
            <a:off x="1868793" y="1550498"/>
            <a:ext cx="4400550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70405"/>
            <a:ext cx="9292166" cy="13208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NECESSIDADES PARA CONTINUIDADE DO PMCMV</a:t>
            </a:r>
            <a:endParaRPr lang="pt-B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1196" y="2200925"/>
            <a:ext cx="10622928" cy="38807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Equacionar preços dos terrenos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Estimular produtividade das empresas, com garantia de continuidade do programa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Mecanismos eficazes entre os agentes envolvidos, com racionalização burocrática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Contribuição para a redução de custos com a eliminação da burocracia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200" dirty="0" smtClean="0">
                <a:solidFill>
                  <a:schemeClr val="accent6">
                    <a:lumMod val="50000"/>
                  </a:schemeClr>
                </a:solidFill>
              </a:rPr>
              <a:t>Parcerias Público privadas (PPP) habitacionais podem ser alternativa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9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12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13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  <p:grpSp>
        <p:nvGrpSpPr>
          <p:cNvPr id="14" name="Grupo 13"/>
          <p:cNvGrpSpPr/>
          <p:nvPr/>
        </p:nvGrpSpPr>
        <p:grpSpPr>
          <a:xfrm>
            <a:off x="969477" y="2412095"/>
            <a:ext cx="231172" cy="231172"/>
            <a:chOff x="7508379" y="5742826"/>
            <a:chExt cx="634322" cy="634322"/>
          </a:xfrm>
        </p:grpSpPr>
        <p:sp>
          <p:nvSpPr>
            <p:cNvPr id="15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969477" y="3022894"/>
            <a:ext cx="231172" cy="231172"/>
            <a:chOff x="7508379" y="5742826"/>
            <a:chExt cx="634322" cy="634322"/>
          </a:xfrm>
        </p:grpSpPr>
        <p:sp>
          <p:nvSpPr>
            <p:cNvPr id="18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969477" y="3679078"/>
            <a:ext cx="231172" cy="231172"/>
            <a:chOff x="7508379" y="5742826"/>
            <a:chExt cx="634322" cy="634322"/>
          </a:xfrm>
        </p:grpSpPr>
        <p:sp>
          <p:nvSpPr>
            <p:cNvPr id="21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980024" y="4285191"/>
            <a:ext cx="231172" cy="231172"/>
            <a:chOff x="7508379" y="5742826"/>
            <a:chExt cx="634322" cy="634322"/>
          </a:xfrm>
        </p:grpSpPr>
        <p:sp>
          <p:nvSpPr>
            <p:cNvPr id="24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990139" y="4902354"/>
            <a:ext cx="231172" cy="231172"/>
            <a:chOff x="7508379" y="5742826"/>
            <a:chExt cx="634322" cy="634322"/>
          </a:xfrm>
        </p:grpSpPr>
        <p:sp>
          <p:nvSpPr>
            <p:cNvPr id="27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74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9" descr="Capa_Apres_CBIC_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9" t="3773" r="8311" b="52841"/>
          <a:stretch>
            <a:fillRect/>
          </a:stretch>
        </p:blipFill>
        <p:spPr bwMode="auto">
          <a:xfrm>
            <a:off x="107950" y="-79375"/>
            <a:ext cx="29273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4933069" y="787416"/>
            <a:ext cx="2768770" cy="1014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2" y="849312"/>
            <a:ext cx="25923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 bwMode="auto">
          <a:xfrm>
            <a:off x="2491198" y="3429000"/>
            <a:ext cx="70564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10287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1371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18288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pt-BR" sz="6600" b="1" dirty="0">
                <a:solidFill>
                  <a:srgbClr val="11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OBRIGADO!</a:t>
            </a:r>
            <a:endParaRPr lang="pt-BR" sz="6600" b="1" dirty="0">
              <a:solidFill>
                <a:srgbClr val="1F54A9"/>
              </a:solidFill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r="3864"/>
          <a:stretch>
            <a:fillRect/>
          </a:stretch>
        </p:blipFill>
        <p:spPr bwMode="auto">
          <a:xfrm>
            <a:off x="9690781" y="320133"/>
            <a:ext cx="2243137" cy="19494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7" name="CaixaDeTexto 1"/>
          <p:cNvSpPr txBox="1">
            <a:spLocks noChangeArrowheads="1"/>
          </p:cNvSpPr>
          <p:nvPr/>
        </p:nvSpPr>
        <p:spPr bwMode="auto">
          <a:xfrm>
            <a:off x="2491198" y="6060281"/>
            <a:ext cx="7416800" cy="646112"/>
          </a:xfrm>
          <a:prstGeom prst="rect">
            <a:avLst/>
          </a:prstGeom>
          <a:solidFill>
            <a:srgbClr val="112F5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</a:rPr>
              <a:t>Carlos Henrique</a:t>
            </a:r>
            <a:endParaRPr lang="pt-BR" altLang="pt-BR" sz="18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</a:rPr>
              <a:t>17.11.2016</a:t>
            </a:r>
            <a:endParaRPr lang="pt-BR" altLang="pt-B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047" y="577219"/>
            <a:ext cx="8596668" cy="132080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BREVE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9437" y="1485531"/>
            <a:ext cx="9384263" cy="5254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Lançamento do PMCMV: MAIO DE 2009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OBJETIVO: atender à demanda social por moradia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		Estimular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a atividade de construção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META INICIAL:  1 milhão de moradias,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conforme carência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do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País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FASE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2 – 2011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pt-BR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			META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: 2 milhões de moradias em 4 anos</a:t>
            </a:r>
          </a:p>
          <a:p>
            <a:endParaRPr lang="pt-BR" sz="24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21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24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25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  <p:grpSp>
        <p:nvGrpSpPr>
          <p:cNvPr id="29" name="Grupo 28"/>
          <p:cNvGrpSpPr/>
          <p:nvPr/>
        </p:nvGrpSpPr>
        <p:grpSpPr>
          <a:xfrm>
            <a:off x="929868" y="2123264"/>
            <a:ext cx="231172" cy="231172"/>
            <a:chOff x="7508379" y="5742826"/>
            <a:chExt cx="634322" cy="634322"/>
          </a:xfrm>
        </p:grpSpPr>
        <p:sp>
          <p:nvSpPr>
            <p:cNvPr id="26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929868" y="2768419"/>
            <a:ext cx="231172" cy="231172"/>
            <a:chOff x="7508379" y="5742826"/>
            <a:chExt cx="634322" cy="634322"/>
          </a:xfrm>
        </p:grpSpPr>
        <p:sp>
          <p:nvSpPr>
            <p:cNvPr id="31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938265" y="4126729"/>
            <a:ext cx="231172" cy="231172"/>
            <a:chOff x="7508379" y="5742826"/>
            <a:chExt cx="634322" cy="634322"/>
          </a:xfrm>
        </p:grpSpPr>
        <p:sp>
          <p:nvSpPr>
            <p:cNvPr id="37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938265" y="4729963"/>
            <a:ext cx="231172" cy="231172"/>
            <a:chOff x="7508379" y="5742826"/>
            <a:chExt cx="634322" cy="634322"/>
          </a:xfrm>
        </p:grpSpPr>
        <p:sp>
          <p:nvSpPr>
            <p:cNvPr id="40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2357283" y="3492239"/>
            <a:ext cx="145538" cy="145538"/>
            <a:chOff x="7508379" y="5742826"/>
            <a:chExt cx="634322" cy="634322"/>
          </a:xfrm>
        </p:grpSpPr>
        <p:sp>
          <p:nvSpPr>
            <p:cNvPr id="50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2357283" y="5531105"/>
            <a:ext cx="145538" cy="145538"/>
            <a:chOff x="7508379" y="5742826"/>
            <a:chExt cx="634322" cy="634322"/>
          </a:xfrm>
        </p:grpSpPr>
        <p:sp>
          <p:nvSpPr>
            <p:cNvPr id="53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3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602" y="558865"/>
            <a:ext cx="8596668" cy="132080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FINAL DE 2014:CONTINUIDADE DO PROGRAMA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pt-B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1478" y="2438530"/>
            <a:ext cx="8596668" cy="388077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META: 3 milhões de moradias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alores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dos imóveis reajustados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Criada faixa intermediária entre a faixa 1 e 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Prestação da faixa 1 foi alterada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Taxas de juros para a faixa 2 foram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elevadas</a:t>
            </a:r>
            <a:endParaRPr lang="pt-BR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26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29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30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  <p:grpSp>
        <p:nvGrpSpPr>
          <p:cNvPr id="31" name="Grupo 30"/>
          <p:cNvGrpSpPr/>
          <p:nvPr/>
        </p:nvGrpSpPr>
        <p:grpSpPr>
          <a:xfrm>
            <a:off x="982136" y="2706577"/>
            <a:ext cx="231172" cy="231172"/>
            <a:chOff x="7508379" y="5742826"/>
            <a:chExt cx="634322" cy="634322"/>
          </a:xfrm>
        </p:grpSpPr>
        <p:sp>
          <p:nvSpPr>
            <p:cNvPr id="32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982136" y="3387741"/>
            <a:ext cx="231172" cy="231172"/>
            <a:chOff x="7508379" y="5742826"/>
            <a:chExt cx="634322" cy="634322"/>
          </a:xfrm>
        </p:grpSpPr>
        <p:sp>
          <p:nvSpPr>
            <p:cNvPr id="35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982136" y="4012099"/>
            <a:ext cx="231172" cy="231172"/>
            <a:chOff x="7508379" y="5742826"/>
            <a:chExt cx="634322" cy="634322"/>
          </a:xfrm>
        </p:grpSpPr>
        <p:sp>
          <p:nvSpPr>
            <p:cNvPr id="38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985232" y="4657304"/>
            <a:ext cx="231172" cy="231172"/>
            <a:chOff x="7508379" y="5742826"/>
            <a:chExt cx="634322" cy="634322"/>
          </a:xfrm>
        </p:grpSpPr>
        <p:sp>
          <p:nvSpPr>
            <p:cNvPr id="41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1020306" y="5362212"/>
            <a:ext cx="231172" cy="231172"/>
            <a:chOff x="7508379" y="5742826"/>
            <a:chExt cx="634322" cy="634322"/>
          </a:xfrm>
        </p:grpSpPr>
        <p:sp>
          <p:nvSpPr>
            <p:cNvPr id="44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81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741795"/>
              </p:ext>
            </p:extLst>
          </p:nvPr>
        </p:nvGraphicFramePr>
        <p:xfrm>
          <a:off x="1302545" y="2034446"/>
          <a:ext cx="9750240" cy="435616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950048"/>
                <a:gridCol w="1950048"/>
                <a:gridCol w="1950048"/>
                <a:gridCol w="1950048"/>
                <a:gridCol w="1950048"/>
              </a:tblGrid>
              <a:tr h="22687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Impactos diretos 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6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Faixa1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Faixa2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Faixa3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TOTAL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</a:tr>
              <a:tr h="443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Valor da contratação (R$)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 81.725.095.128 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165.184.445.985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40.932.215.580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287.841.756.693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</a:tr>
              <a:tr h="22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Valor agregado (R$)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40.828.366.264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82.523.135.043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20.448.988.001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143.800.489.308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</a:tr>
              <a:tr h="22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Emprego (pessoas)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          710.756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       1.436.594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          355.984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            2.503.334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</a:tr>
              <a:tr h="237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Tributos (R$)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10.824.624.919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  18.055.170.516 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  2.586.153.283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  31.465.948.719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</a:tr>
              <a:tr h="22687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Impactos indiretos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6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Faixa1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Faixa2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Faixa3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TOTAL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</a:tr>
              <a:tr h="443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Valor da contratação (R$)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82.263.546.591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166.272.775.175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41.201.900.324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289.738.222.090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</a:tr>
              <a:tr h="22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Valor agregado (R$)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34.113.712.756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68.951.339.038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17.085.937.221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120.150.989.014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</a:tr>
              <a:tr h="22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Emprego (pessoas)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          724.623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        1.464.623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          362.929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            2.552.175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</a:tr>
              <a:tr h="237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Tributos (R$)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9.809.409.272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19.826.980.116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    4.972.452.131 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  34.608.841.519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</a:tr>
              <a:tr h="22687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Impactos totais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6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Faixa1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Faixa2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Faixa3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TOTAL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</a:tr>
              <a:tr h="443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Valor da contratação (R$)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163.988.641.720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331.457.221.160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82.134.115.903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 577.579.978.783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</a:tr>
              <a:tr h="22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Valor agregado (R$)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74.942.079.019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151.474.474.081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  37.534.925.222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  263.951.478.323 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7" marR="50417" marT="0" marB="0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7347" y="594295"/>
            <a:ext cx="11523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VALOR E IMPACTOS DAS OBRAS CONTRATADAS POR FAIXA DO PMCMV (2009-2015)</a:t>
            </a:r>
            <a:endParaRPr kumimoji="0" lang="pt-BR" altLang="pt-BR" sz="2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22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25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26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037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86" name="CaixaDeTexto 5"/>
          <p:cNvSpPr txBox="1">
            <a:spLocks noChangeArrowheads="1"/>
          </p:cNvSpPr>
          <p:nvPr/>
        </p:nvSpPr>
        <p:spPr bwMode="auto">
          <a:xfrm>
            <a:off x="572959" y="-108594"/>
            <a:ext cx="11856641" cy="113242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pt-BR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pt-BR" altLang="pt-BR" sz="2800" b="1" dirty="0">
                <a:solidFill>
                  <a:schemeClr val="accent6">
                    <a:lumMod val="50000"/>
                  </a:schemeClr>
                </a:solidFill>
              </a:rPr>
              <a:t>EVOLUÇÃO ANUAL DE QUANTIDADE </a:t>
            </a:r>
            <a:r>
              <a:rPr lang="pt-BR" altLang="pt-BR" sz="2800" b="1" dirty="0" smtClean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pt-BR" altLang="pt-BR" sz="2800" b="1" dirty="0">
                <a:solidFill>
                  <a:schemeClr val="accent6">
                    <a:lumMod val="50000"/>
                  </a:schemeClr>
                </a:solidFill>
              </a:rPr>
              <a:t>UH CONTRATADAS – MCMV</a:t>
            </a:r>
          </a:p>
        </p:txBody>
      </p:sp>
      <p:sp>
        <p:nvSpPr>
          <p:cNvPr id="16387" name="CaixaDeTexto 8"/>
          <p:cNvSpPr txBox="1">
            <a:spLocks noChangeArrowheads="1"/>
          </p:cNvSpPr>
          <p:nvPr/>
        </p:nvSpPr>
        <p:spPr bwMode="auto">
          <a:xfrm>
            <a:off x="383130" y="6347599"/>
            <a:ext cx="634308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pt-BR" altLang="pt-BR" sz="1200" dirty="0"/>
              <a:t>Fonte: </a:t>
            </a:r>
            <a:r>
              <a:rPr lang="pt-BR" altLang="pt-BR" sz="1200" dirty="0" smtClean="0"/>
              <a:t>Ministério das Cidades .</a:t>
            </a:r>
            <a:r>
              <a:rPr lang="pt-BR" altLang="pt-BR" sz="1200" b="1" dirty="0" smtClean="0"/>
              <a:t>Banco </a:t>
            </a:r>
            <a:r>
              <a:rPr lang="pt-BR" altLang="pt-BR" sz="1200" b="1" dirty="0"/>
              <a:t>de dados Instituições/Agentes Financeiros               </a:t>
            </a:r>
            <a:endParaRPr lang="pt-BR" altLang="pt-BR" sz="1200" b="1" dirty="0" smtClean="0"/>
          </a:p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pt-BR" altLang="pt-BR" sz="1200" dirty="0" smtClean="0"/>
              <a:t>Posição</a:t>
            </a:r>
            <a:r>
              <a:rPr lang="pt-BR" altLang="pt-BR" sz="1200" dirty="0"/>
              <a:t>: </a:t>
            </a:r>
            <a:r>
              <a:rPr lang="pt-BR" altLang="pt-BR" sz="1200" b="1" dirty="0"/>
              <a:t>31/08/2016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96784" y="1169171"/>
            <a:ext cx="12087298" cy="4934086"/>
            <a:chOff x="338088" y="743487"/>
            <a:chExt cx="8622740" cy="3519839"/>
          </a:xfrm>
        </p:grpSpPr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1698512" y="4219534"/>
              <a:ext cx="1505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6000" tIns="96000" rIns="96000" bIns="96000" anchor="ctr"/>
            <a:lstStyle/>
            <a:p>
              <a:pPr>
                <a:defRPr/>
              </a:pPr>
              <a:endParaRPr lang="pt-BR" sz="2400">
                <a:latin typeface="+mj-lt"/>
              </a:endParaRPr>
            </a:p>
          </p:txBody>
        </p: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>
              <a:off x="3203849" y="4219533"/>
              <a:ext cx="3096344" cy="459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6000" tIns="96000" rIns="96000" bIns="96000" anchor="ctr"/>
            <a:lstStyle/>
            <a:p>
              <a:pPr>
                <a:defRPr/>
              </a:pPr>
              <a:endParaRPr lang="pt-BR" sz="2400">
                <a:latin typeface="+mj-lt"/>
              </a:endParaRPr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 flipV="1">
              <a:off x="6300192" y="4224127"/>
              <a:ext cx="79825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6000" tIns="96000" rIns="96000" bIns="96000" anchor="ctr"/>
            <a:lstStyle/>
            <a:p>
              <a:pPr>
                <a:defRPr/>
              </a:pPr>
              <a:endParaRPr lang="pt-BR" sz="2400">
                <a:latin typeface="+mj-lt"/>
              </a:endParaRPr>
            </a:p>
          </p:txBody>
        </p:sp>
        <p:sp>
          <p:nvSpPr>
            <p:cNvPr id="16395" name="CaixaDeTexto 4"/>
            <p:cNvSpPr txBox="1">
              <a:spLocks noChangeArrowheads="1"/>
            </p:cNvSpPr>
            <p:nvPr/>
          </p:nvSpPr>
          <p:spPr bwMode="auto">
            <a:xfrm rot="16200000">
              <a:off x="-1068771" y="2150346"/>
              <a:ext cx="3098460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67" dirty="0"/>
                <a:t>Quantidade de Unidades Habitacionais</a:t>
              </a:r>
            </a:p>
          </p:txBody>
        </p:sp>
        <p:graphicFrame>
          <p:nvGraphicFramePr>
            <p:cNvPr id="16396" name="Gráfico 3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3860154"/>
                </p:ext>
              </p:extLst>
            </p:nvPr>
          </p:nvGraphicFramePr>
          <p:xfrm>
            <a:off x="543212" y="819089"/>
            <a:ext cx="8417616" cy="3444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Planilha" r:id="rId4" imgW="7715216" imgH="3486169" progId="Excel.Sheet.8">
                    <p:embed/>
                  </p:oleObj>
                </mc:Choice>
                <mc:Fallback>
                  <p:oleObj name="Planilha" r:id="rId4" imgW="7715216" imgH="3486169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212" y="819089"/>
                          <a:ext cx="8417616" cy="3444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upo 18"/>
          <p:cNvGrpSpPr/>
          <p:nvPr/>
        </p:nvGrpSpPr>
        <p:grpSpPr>
          <a:xfrm>
            <a:off x="668147" y="691109"/>
            <a:ext cx="3147462" cy="506190"/>
            <a:chOff x="570177" y="1291501"/>
            <a:chExt cx="3147462" cy="506190"/>
          </a:xfrm>
        </p:grpSpPr>
        <p:sp>
          <p:nvSpPr>
            <p:cNvPr id="21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24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25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11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755" y="462994"/>
            <a:ext cx="8596668" cy="13208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RESUMO DOS EFEITOS DIRETOS: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pt-B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0034" y="1819166"/>
            <a:ext cx="8596668" cy="4888789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Entre maio de 2009 a dezembro de 2015: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ontratada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construção de 4.157.273 habitações de interesse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social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Recursos de R$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287,8 bilhões.69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% em subsídios do OGU e 31% do FGTS </a:t>
            </a: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Geração Potencial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de R$ 143,8 bilhões em valor agregado. </a:t>
            </a: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2,4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% do PIB total brasileiro do ano de 2015.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R$ 2,5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milhões de emprego direto, 385 mil postos de trabalho aa, média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R$ 31,5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bilhões de tributos diretos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Arrecadação total acima de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R$ 66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bilhões</a:t>
            </a:r>
          </a:p>
          <a:p>
            <a:endParaRPr lang="pt-BR" dirty="0"/>
          </a:p>
        </p:txBody>
      </p:sp>
      <p:grpSp>
        <p:nvGrpSpPr>
          <p:cNvPr id="19" name="Grupo 18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20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23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24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  <p:grpSp>
        <p:nvGrpSpPr>
          <p:cNvPr id="25" name="Grupo 24"/>
          <p:cNvGrpSpPr/>
          <p:nvPr/>
        </p:nvGrpSpPr>
        <p:grpSpPr>
          <a:xfrm>
            <a:off x="949675" y="2061070"/>
            <a:ext cx="231172" cy="231172"/>
            <a:chOff x="7508379" y="5742826"/>
            <a:chExt cx="634322" cy="634322"/>
          </a:xfrm>
        </p:grpSpPr>
        <p:sp>
          <p:nvSpPr>
            <p:cNvPr id="26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949675" y="2657970"/>
            <a:ext cx="231172" cy="231172"/>
            <a:chOff x="7508379" y="5742826"/>
            <a:chExt cx="634322" cy="634322"/>
          </a:xfrm>
        </p:grpSpPr>
        <p:sp>
          <p:nvSpPr>
            <p:cNvPr id="29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949675" y="3243282"/>
            <a:ext cx="231172" cy="231172"/>
            <a:chOff x="7508379" y="5742826"/>
            <a:chExt cx="634322" cy="634322"/>
          </a:xfrm>
        </p:grpSpPr>
        <p:sp>
          <p:nvSpPr>
            <p:cNvPr id="32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949675" y="3805420"/>
            <a:ext cx="231172" cy="231172"/>
            <a:chOff x="7508379" y="5742826"/>
            <a:chExt cx="634322" cy="634322"/>
          </a:xfrm>
        </p:grpSpPr>
        <p:sp>
          <p:nvSpPr>
            <p:cNvPr id="35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947334" y="4376529"/>
            <a:ext cx="231172" cy="231172"/>
            <a:chOff x="7508379" y="5742826"/>
            <a:chExt cx="634322" cy="634322"/>
          </a:xfrm>
        </p:grpSpPr>
        <p:sp>
          <p:nvSpPr>
            <p:cNvPr id="38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953121" y="4984583"/>
            <a:ext cx="231172" cy="231172"/>
            <a:chOff x="7508379" y="5742826"/>
            <a:chExt cx="634322" cy="634322"/>
          </a:xfrm>
        </p:grpSpPr>
        <p:sp>
          <p:nvSpPr>
            <p:cNvPr id="41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949487" y="5567808"/>
            <a:ext cx="231172" cy="231172"/>
            <a:chOff x="7508379" y="5742826"/>
            <a:chExt cx="634322" cy="634322"/>
          </a:xfrm>
        </p:grpSpPr>
        <p:sp>
          <p:nvSpPr>
            <p:cNvPr id="44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958862" y="6168802"/>
            <a:ext cx="231172" cy="231172"/>
            <a:chOff x="7508379" y="5742826"/>
            <a:chExt cx="634322" cy="634322"/>
          </a:xfrm>
        </p:grpSpPr>
        <p:sp>
          <p:nvSpPr>
            <p:cNvPr id="47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6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047" y="461350"/>
            <a:ext cx="8596668" cy="1320800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EFEITOS INDIRETOS: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6124" y="2467950"/>
            <a:ext cx="9335676" cy="388077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R$ 20,1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bilhões de geração de valor agregado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2% do PIB de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2015</a:t>
            </a:r>
            <a:endParaRPr lang="pt-BR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2,5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milhões de </a:t>
            </a: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emprego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Grande investimento em tecnologia, por parte das construtoras</a:t>
            </a:r>
            <a:endParaRPr lang="pt-BR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16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18" name="Grupo 17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19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20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  <p:grpSp>
        <p:nvGrpSpPr>
          <p:cNvPr id="21" name="Grupo 20"/>
          <p:cNvGrpSpPr/>
          <p:nvPr/>
        </p:nvGrpSpPr>
        <p:grpSpPr>
          <a:xfrm>
            <a:off x="998257" y="2715549"/>
            <a:ext cx="231172" cy="231172"/>
            <a:chOff x="7508379" y="5742826"/>
            <a:chExt cx="634322" cy="634322"/>
          </a:xfrm>
        </p:grpSpPr>
        <p:sp>
          <p:nvSpPr>
            <p:cNvPr id="22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998257" y="3391031"/>
            <a:ext cx="231172" cy="231172"/>
            <a:chOff x="7508379" y="5742826"/>
            <a:chExt cx="634322" cy="634322"/>
          </a:xfrm>
        </p:grpSpPr>
        <p:sp>
          <p:nvSpPr>
            <p:cNvPr id="25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996443" y="4035323"/>
            <a:ext cx="231172" cy="231172"/>
            <a:chOff x="7508379" y="5742826"/>
            <a:chExt cx="634322" cy="634322"/>
          </a:xfrm>
        </p:grpSpPr>
        <p:sp>
          <p:nvSpPr>
            <p:cNvPr id="28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996443" y="4710805"/>
            <a:ext cx="231172" cy="231172"/>
            <a:chOff x="7508379" y="5742826"/>
            <a:chExt cx="634322" cy="634322"/>
          </a:xfrm>
        </p:grpSpPr>
        <p:sp>
          <p:nvSpPr>
            <p:cNvPr id="31" name="Oval 75"/>
            <p:cNvSpPr/>
            <p:nvPr/>
          </p:nvSpPr>
          <p:spPr>
            <a:xfrm>
              <a:off x="7508379" y="5742826"/>
              <a:ext cx="634322" cy="634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75"/>
            <p:cNvSpPr/>
            <p:nvPr/>
          </p:nvSpPr>
          <p:spPr>
            <a:xfrm>
              <a:off x="7590565" y="5825012"/>
              <a:ext cx="469949" cy="469949"/>
            </a:xfrm>
            <a:prstGeom prst="ellipse">
              <a:avLst/>
            </a:prstGeom>
            <a:solidFill>
              <a:srgbClr val="1F54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81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9" name="Título 1"/>
          <p:cNvSpPr txBox="1">
            <a:spLocks/>
          </p:cNvSpPr>
          <p:nvPr/>
        </p:nvSpPr>
        <p:spPr bwMode="auto">
          <a:xfrm>
            <a:off x="-146730" y="492303"/>
            <a:ext cx="7360329" cy="46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Gautami" panose="020B0502040204020203" pitchFamily="34" charset="0"/>
              </a:rPr>
              <a:t>FINANCIAMENTO IMOBILIÁRIO</a:t>
            </a:r>
            <a:endParaRPr lang="pt-BR" altLang="pt-BR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Gautami" panose="020B05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03400" y="1372995"/>
            <a:ext cx="8432800" cy="5343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03" y="1451299"/>
            <a:ext cx="8223210" cy="5343201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668147" y="1008609"/>
            <a:ext cx="3147462" cy="506190"/>
            <a:chOff x="570177" y="1291501"/>
            <a:chExt cx="3147462" cy="506190"/>
          </a:xfrm>
        </p:grpSpPr>
        <p:sp>
          <p:nvSpPr>
            <p:cNvPr id="26" name="Rectangle 53"/>
            <p:cNvSpPr/>
            <p:nvPr/>
          </p:nvSpPr>
          <p:spPr>
            <a:xfrm>
              <a:off x="677333" y="1291501"/>
              <a:ext cx="2625575" cy="65069"/>
            </a:xfrm>
            <a:prstGeom prst="rect">
              <a:avLst/>
            </a:prstGeom>
            <a:solidFill>
              <a:srgbClr val="1F54A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Rectangle 53"/>
            <p:cNvSpPr/>
            <p:nvPr/>
          </p:nvSpPr>
          <p:spPr>
            <a:xfrm>
              <a:off x="1092064" y="1391942"/>
              <a:ext cx="2625575" cy="65069"/>
            </a:xfrm>
            <a:prstGeom prst="rect">
              <a:avLst/>
            </a:prstGeom>
            <a:solidFill>
              <a:srgbClr val="0E2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570177" y="1291501"/>
              <a:ext cx="503692" cy="506190"/>
              <a:chOff x="5775868" y="2387704"/>
              <a:chExt cx="1625970" cy="1634034"/>
            </a:xfrm>
          </p:grpSpPr>
          <p:sp>
            <p:nvSpPr>
              <p:cNvPr id="29" name="Freeform 144"/>
              <p:cNvSpPr>
                <a:spLocks noChangeArrowheads="1"/>
              </p:cNvSpPr>
              <p:nvPr/>
            </p:nvSpPr>
            <p:spPr bwMode="auto">
              <a:xfrm>
                <a:off x="5905369" y="2387704"/>
                <a:ext cx="1496469" cy="1634034"/>
              </a:xfrm>
              <a:custGeom>
                <a:avLst/>
                <a:gdLst>
                  <a:gd name="T0" fmla="*/ 3240 w 3550"/>
                  <a:gd name="T1" fmla="*/ 0 h 3876"/>
                  <a:gd name="T2" fmla="*/ 3240 w 3550"/>
                  <a:gd name="T3" fmla="*/ 0 h 3876"/>
                  <a:gd name="T4" fmla="*/ 300 w 3550"/>
                  <a:gd name="T5" fmla="*/ 0 h 3876"/>
                  <a:gd name="T6" fmla="*/ 0 w 3550"/>
                  <a:gd name="T7" fmla="*/ 0 h 3876"/>
                  <a:gd name="T8" fmla="*/ 300 w 3550"/>
                  <a:gd name="T9" fmla="*/ 300 h 3876"/>
                  <a:gd name="T10" fmla="*/ 300 w 3550"/>
                  <a:gd name="T11" fmla="*/ 3695 h 3876"/>
                  <a:gd name="T12" fmla="*/ 489 w 3550"/>
                  <a:gd name="T13" fmla="*/ 3875 h 3876"/>
                  <a:gd name="T14" fmla="*/ 3360 w 3550"/>
                  <a:gd name="T15" fmla="*/ 3875 h 3876"/>
                  <a:gd name="T16" fmla="*/ 3549 w 3550"/>
                  <a:gd name="T17" fmla="*/ 3695 h 3876"/>
                  <a:gd name="T18" fmla="*/ 3549 w 3550"/>
                  <a:gd name="T19" fmla="*/ 300 h 3876"/>
                  <a:gd name="T20" fmla="*/ 3240 w 3550"/>
                  <a:gd name="T21" fmla="*/ 0 h 3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50" h="3876">
                    <a:moveTo>
                      <a:pt x="3240" y="0"/>
                    </a:moveTo>
                    <a:lnTo>
                      <a:pt x="3240" y="0"/>
                    </a:lnTo>
                    <a:cubicBezTo>
                      <a:pt x="300" y="0"/>
                      <a:pt x="300" y="0"/>
                      <a:pt x="3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3" y="0"/>
                      <a:pt x="300" y="137"/>
                      <a:pt x="300" y="300"/>
                    </a:cubicBezTo>
                    <a:cubicBezTo>
                      <a:pt x="300" y="3695"/>
                      <a:pt x="300" y="3695"/>
                      <a:pt x="300" y="3695"/>
                    </a:cubicBezTo>
                    <a:cubicBezTo>
                      <a:pt x="300" y="3798"/>
                      <a:pt x="386" y="3875"/>
                      <a:pt x="489" y="3875"/>
                    </a:cubicBezTo>
                    <a:cubicBezTo>
                      <a:pt x="3360" y="3875"/>
                      <a:pt x="3360" y="3875"/>
                      <a:pt x="3360" y="3875"/>
                    </a:cubicBezTo>
                    <a:cubicBezTo>
                      <a:pt x="3463" y="3875"/>
                      <a:pt x="3549" y="3798"/>
                      <a:pt x="3549" y="3695"/>
                    </a:cubicBezTo>
                    <a:cubicBezTo>
                      <a:pt x="3549" y="300"/>
                      <a:pt x="3549" y="300"/>
                      <a:pt x="3549" y="300"/>
                    </a:cubicBezTo>
                    <a:cubicBezTo>
                      <a:pt x="3549" y="137"/>
                      <a:pt x="3412" y="0"/>
                      <a:pt x="3240" y="0"/>
                    </a:cubicBezTo>
                  </a:path>
                </a:pathLst>
              </a:custGeom>
              <a:solidFill>
                <a:srgbClr val="1F54A9"/>
              </a:solidFill>
              <a:ln>
                <a:noFill/>
              </a:ln>
              <a:effectLst>
                <a:outerShdw blurRad="165100" dist="1270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30" name="Freeform 145"/>
              <p:cNvSpPr>
                <a:spLocks noChangeArrowheads="1"/>
              </p:cNvSpPr>
              <p:nvPr/>
            </p:nvSpPr>
            <p:spPr bwMode="auto">
              <a:xfrm flipH="1">
                <a:off x="5775868" y="2387704"/>
                <a:ext cx="258234" cy="129863"/>
              </a:xfrm>
              <a:custGeom>
                <a:avLst/>
                <a:gdLst>
                  <a:gd name="T0" fmla="*/ 381 w 763"/>
                  <a:gd name="T1" fmla="*/ 0 h 382"/>
                  <a:gd name="T2" fmla="*/ 381 w 763"/>
                  <a:gd name="T3" fmla="*/ 0 h 382"/>
                  <a:gd name="T4" fmla="*/ 0 w 763"/>
                  <a:gd name="T5" fmla="*/ 381 h 382"/>
                  <a:gd name="T6" fmla="*/ 762 w 763"/>
                  <a:gd name="T7" fmla="*/ 381 h 382"/>
                  <a:gd name="T8" fmla="*/ 381 w 763"/>
                  <a:gd name="T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3" h="382">
                    <a:moveTo>
                      <a:pt x="381" y="0"/>
                    </a:moveTo>
                    <a:lnTo>
                      <a:pt x="381" y="0"/>
                    </a:lnTo>
                    <a:cubicBezTo>
                      <a:pt x="172" y="0"/>
                      <a:pt x="0" y="170"/>
                      <a:pt x="0" y="381"/>
                    </a:cubicBezTo>
                    <a:cubicBezTo>
                      <a:pt x="762" y="381"/>
                      <a:pt x="762" y="381"/>
                      <a:pt x="762" y="381"/>
                    </a:cubicBezTo>
                    <a:cubicBezTo>
                      <a:pt x="762" y="170"/>
                      <a:pt x="592" y="0"/>
                      <a:pt x="381" y="0"/>
                    </a:cubicBezTo>
                  </a:path>
                </a:pathLst>
              </a:custGeom>
              <a:solidFill>
                <a:srgbClr val="0E254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15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1190</Words>
  <Application>Microsoft Office PowerPoint</Application>
  <PresentationFormat>Widescreen</PresentationFormat>
  <Paragraphs>253</Paragraphs>
  <Slides>21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3" baseType="lpstr">
      <vt:lpstr>Arial</vt:lpstr>
      <vt:lpstr>Arial Narrow</vt:lpstr>
      <vt:lpstr>Calibri</vt:lpstr>
      <vt:lpstr>Cambria</vt:lpstr>
      <vt:lpstr>Gautami</vt:lpstr>
      <vt:lpstr>Helvetica</vt:lpstr>
      <vt:lpstr>Times New Roman</vt:lpstr>
      <vt:lpstr>Trebuchet MS</vt:lpstr>
      <vt:lpstr>Wingdings</vt:lpstr>
      <vt:lpstr>Wingdings 3</vt:lpstr>
      <vt:lpstr>Facetado</vt:lpstr>
      <vt:lpstr>Planilha</vt:lpstr>
      <vt:lpstr>Apresentação do PowerPoint</vt:lpstr>
      <vt:lpstr>Apresentação do PowerPoint</vt:lpstr>
      <vt:lpstr>BREVE HISTÓRICO</vt:lpstr>
      <vt:lpstr>FINAL DE 2014:CONTINUIDADE DO PROGRAMA  </vt:lpstr>
      <vt:lpstr>Apresentação do PowerPoint</vt:lpstr>
      <vt:lpstr>Apresentação do PowerPoint</vt:lpstr>
      <vt:lpstr>RESUMO DOS EFEITOS DIRETOS: </vt:lpstr>
      <vt:lpstr>EFEITOS INDIRETOS: </vt:lpstr>
      <vt:lpstr>Apresentação do PowerPoint</vt:lpstr>
      <vt:lpstr>Apresentação do PowerPoint</vt:lpstr>
      <vt:lpstr>Apresentação do PowerPoint</vt:lpstr>
      <vt:lpstr>Apresentação do PowerPoint</vt:lpstr>
      <vt:lpstr>CASAMENTOS E DIVÓRCIOS - BRASIL</vt:lpstr>
      <vt:lpstr>ARRANJOS FAMILIARES COM PARENTESCO</vt:lpstr>
      <vt:lpstr>FAMÍLIAS QUE MORAM EM DOMICÍLIOS ALUGADOS OU CEDIDOS</vt:lpstr>
      <vt:lpstr>DEMANDA POR DOMICÍLIOS PARA 2025</vt:lpstr>
      <vt:lpstr>Apresentação do PowerPoint</vt:lpstr>
      <vt:lpstr>EFEITOS NEGATIVOS DA DESCONTINUIDADE</vt:lpstr>
      <vt:lpstr>Apresentação do PowerPoint</vt:lpstr>
      <vt:lpstr>NECESSIDADES PARA CONTINUIDADE DO PMCMV</vt:lpstr>
      <vt:lpstr>Apresentação do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2016-05-31T16:56:50Z</dcterms:created>
  <dcterms:modified xsi:type="dcterms:W3CDTF">2016-11-17T16:00:59Z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