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84" r:id="rId6"/>
    <p:sldId id="268" r:id="rId7"/>
    <p:sldId id="285" r:id="rId8"/>
    <p:sldId id="260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9" autoAdjust="0"/>
  </p:normalViewPr>
  <p:slideViewPr>
    <p:cSldViewPr>
      <p:cViewPr varScale="1">
        <p:scale>
          <a:sx n="103" d="100"/>
          <a:sy n="103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elipemiranda\Documents\DIEESE\Base%20de%20Dados_DIEESE\Tabela%20SMR%20JULHO%202016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FGTS\saques%20fgts.od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runoReis\Documents\marcia%20kumer\FGTS%20SEMINARIO\saques%20fgts.od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BrunoReis\Documents\marcia%20kumer\FGTS%20SEMINARIO\COMPARATIVO%20fgts%20sbpe%20PER&#205;DO%20%20DE%201995%20A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oReis\Documents\marcia%20kumer\FGTS%20SEMINARIO\COMPARATIVO%20fgts%20sbpe%20PER&#205;DO%20%20DE%201995%20A%202015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BrunoReis\Documents\marcia%20kumer\FGTS%20SEMINARIO\COMPARATIVO%20fgts%20sbpe%20PER&#205;DO%20%20DE%201995%20A%202015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BrunoReis\Documents\marcia%20kumer\FGTS%20SEMINARIO\COMPARATIVO%20fgts%20sbpe%20PER&#205;DO%20%20DE%201995%20A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Médias Anuais do Salário Mínimo - (inclui 13º salário)
Em R$ de Julho 2016</a:t>
            </a:r>
          </a:p>
        </c:rich>
      </c:tx>
      <c:layout>
        <c:manualLayout>
          <c:xMode val="edge"/>
          <c:yMode val="edge"/>
          <c:x val="0.40167067658209388"/>
          <c:y val="4.77025552352063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2.7658695440847679E-3"/>
          <c:y val="6.7370634713540573E-2"/>
          <c:w val="1"/>
          <c:h val="0.8828828828828836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66CC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-5.9595785541079812E-4"/>
                  <c:y val="1.9868214671364303E-2"/>
                </c:manualLayout>
              </c:layout>
              <c:numFmt formatCode="0.00" sourceLinked="0"/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r">
                    <a:defRPr sz="700" b="0" i="0" u="none" strike="noStrike" baseline="0">
                      <a:solidFill>
                        <a:srgbClr val="000000"/>
                      </a:solidFill>
                      <a:latin typeface="Small Fonts"/>
                      <a:ea typeface="Small Fonts"/>
                      <a:cs typeface="Small Fonts"/>
                    </a:defRPr>
                  </a:pPr>
                  <a:endParaRPr lang="pt-B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02-4E70-83C6-A93DA88F3395}"/>
                </c:ext>
              </c:extLst>
            </c:dLbl>
            <c:dLbl>
              <c:idx val="1"/>
              <c:layout>
                <c:manualLayout>
                  <c:x val="-5.9615764014274843E-4"/>
                  <c:y val="1.01927123974368E-2"/>
                </c:manualLayout>
              </c:layout>
              <c:numFmt formatCode="0.00" sourceLinked="0"/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r">
                    <a:defRPr sz="700" b="0" i="0" u="none" strike="noStrike" baseline="0">
                      <a:solidFill>
                        <a:srgbClr val="000000"/>
                      </a:solidFill>
                      <a:latin typeface="Small Fonts"/>
                      <a:ea typeface="Small Fonts"/>
                      <a:cs typeface="Small Fonts"/>
                    </a:defRPr>
                  </a:pPr>
                  <a:endParaRPr lang="pt-B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2-4E70-83C6-A93DA88F3395}"/>
                </c:ext>
              </c:extLst>
            </c:dLbl>
            <c:dLbl>
              <c:idx val="61"/>
              <c:layout>
                <c:manualLayout>
                  <c:x val="-2.8566429196350365E-4"/>
                  <c:y val="8.2429606613074712E-3"/>
                </c:manualLayout>
              </c:layout>
              <c:numFmt formatCode="0.00" sourceLinked="0"/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r">
                    <a:defRPr sz="700" b="0" i="0" u="none" strike="noStrike" baseline="0">
                      <a:solidFill>
                        <a:srgbClr val="000000"/>
                      </a:solidFill>
                      <a:latin typeface="Small Fonts"/>
                      <a:ea typeface="Small Fonts"/>
                      <a:cs typeface="Small Fonts"/>
                    </a:defRPr>
                  </a:pPr>
                  <a:endParaRPr lang="pt-B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2-4E70-83C6-A93DA88F3395}"/>
                </c:ext>
              </c:extLst>
            </c:dLbl>
            <c:dLbl>
              <c:idx val="63"/>
              <c:layout>
                <c:manualLayout>
                  <c:x val="-2.8606424196975396E-4"/>
                  <c:y val="7.4214265817669992E-3"/>
                </c:manualLayout>
              </c:layout>
              <c:numFmt formatCode="0.00" sourceLinked="0"/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r">
                    <a:defRPr sz="700" b="0" i="0" u="none" strike="noStrike" baseline="0">
                      <a:solidFill>
                        <a:srgbClr val="000000"/>
                      </a:solidFill>
                      <a:latin typeface="Small Fonts"/>
                      <a:ea typeface="Small Fonts"/>
                      <a:cs typeface="Small Fonts"/>
                    </a:defRPr>
                  </a:pPr>
                  <a:endParaRPr lang="pt-BR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2-4E70-83C6-A93DA88F3395}"/>
                </c:ext>
              </c:extLst>
            </c:dLbl>
            <c:numFmt formatCode="0.00" sourceLinked="0"/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r">
                  <a:defRPr sz="700" b="0" i="0" u="none" strike="noStrike" baseline="0">
                    <a:solidFill>
                      <a:srgbClr val="000000"/>
                    </a:solidFill>
                    <a:latin typeface="Small Fonts"/>
                    <a:ea typeface="Small Fonts"/>
                    <a:cs typeface="Small Font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[1]Cálculo!$J$22:$J$98</c:f>
              <c:numCache>
                <c:formatCode>General</c:formatCode>
                <c:ptCount val="77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</c:numCache>
            </c:numRef>
          </c:cat>
          <c:val>
            <c:numRef>
              <c:f>[1]Cálculo!$L$22:$L$98</c:f>
              <c:numCache>
                <c:formatCode>General</c:formatCode>
                <c:ptCount val="77"/>
                <c:pt idx="0">
                  <c:v>1761.9898716561611</c:v>
                </c:pt>
                <c:pt idx="1">
                  <c:v>1606.1287255896559</c:v>
                </c:pt>
                <c:pt idx="2">
                  <c:v>1441.9950285845343</c:v>
                </c:pt>
                <c:pt idx="3">
                  <c:v>1416.2040716388558</c:v>
                </c:pt>
                <c:pt idx="4">
                  <c:v>1495.3554151601213</c:v>
                </c:pt>
                <c:pt idx="5">
                  <c:v>1204.8675825357504</c:v>
                </c:pt>
                <c:pt idx="6">
                  <c:v>1057.2747139879305</c:v>
                </c:pt>
                <c:pt idx="7">
                  <c:v>807.82662878783992</c:v>
                </c:pt>
                <c:pt idx="8">
                  <c:v>746.2127108435028</c:v>
                </c:pt>
                <c:pt idx="9">
                  <c:v>758.26614415268205</c:v>
                </c:pt>
                <c:pt idx="10">
                  <c:v>716.18013418278349</c:v>
                </c:pt>
                <c:pt idx="11">
                  <c:v>661.42906065076443</c:v>
                </c:pt>
                <c:pt idx="12">
                  <c:v>1775.5099102105926</c:v>
                </c:pt>
                <c:pt idx="13">
                  <c:v>1462.3097434656661</c:v>
                </c:pt>
                <c:pt idx="14">
                  <c:v>1777.4685664775611</c:v>
                </c:pt>
                <c:pt idx="15">
                  <c:v>1996.0234768532148</c:v>
                </c:pt>
                <c:pt idx="16">
                  <c:v>2027.8217750957567</c:v>
                </c:pt>
                <c:pt idx="17">
                  <c:v>2204.7729662941292</c:v>
                </c:pt>
                <c:pt idx="18">
                  <c:v>1918.0139688229956</c:v>
                </c:pt>
                <c:pt idx="19">
                  <c:v>2147.1514608976004</c:v>
                </c:pt>
                <c:pt idx="20">
                  <c:v>1802.9249130841031</c:v>
                </c:pt>
                <c:pt idx="21">
                  <c:v>2004.7093892481116</c:v>
                </c:pt>
                <c:pt idx="22">
                  <c:v>1830.2473097585164</c:v>
                </c:pt>
                <c:pt idx="23">
                  <c:v>1608.9384569227611</c:v>
                </c:pt>
                <c:pt idx="24">
                  <c:v>1662.5470534542408</c:v>
                </c:pt>
                <c:pt idx="25">
                  <c:v>1603.2150599094111</c:v>
                </c:pt>
                <c:pt idx="26">
                  <c:v>1366.6633105377234</c:v>
                </c:pt>
                <c:pt idx="27">
                  <c:v>1292.8615781183778</c:v>
                </c:pt>
                <c:pt idx="28">
                  <c:v>1265.2710217978129</c:v>
                </c:pt>
                <c:pt idx="29">
                  <c:v>1217.5278287403003</c:v>
                </c:pt>
                <c:pt idx="30">
                  <c:v>1239.0768579929561</c:v>
                </c:pt>
                <c:pt idx="31">
                  <c:v>1185.7476799579833</c:v>
                </c:pt>
                <c:pt idx="32">
                  <c:v>1164.4996399785216</c:v>
                </c:pt>
                <c:pt idx="33">
                  <c:v>1067.1337366854948</c:v>
                </c:pt>
                <c:pt idx="34">
                  <c:v>975.77155589206791</c:v>
                </c:pt>
                <c:pt idx="35">
                  <c:v>1022.9277093774065</c:v>
                </c:pt>
                <c:pt idx="36">
                  <c:v>1016.3041284407024</c:v>
                </c:pt>
                <c:pt idx="37">
                  <c:v>1059.0762270204689</c:v>
                </c:pt>
                <c:pt idx="38">
                  <c:v>1091.0390137799252</c:v>
                </c:pt>
                <c:pt idx="39">
                  <c:v>1101.6584798430306</c:v>
                </c:pt>
                <c:pt idx="40">
                  <c:v>1110.4967503367161</c:v>
                </c:pt>
                <c:pt idx="41">
                  <c:v>1138.6249261224298</c:v>
                </c:pt>
                <c:pt idx="42">
                  <c:v>1186.7700885915149</c:v>
                </c:pt>
                <c:pt idx="43">
                  <c:v>1008.4624997694374</c:v>
                </c:pt>
                <c:pt idx="44">
                  <c:v>935.37155677036674</c:v>
                </c:pt>
                <c:pt idx="45">
                  <c:v>957.04258356629555</c:v>
                </c:pt>
                <c:pt idx="46">
                  <c:v>905.20919970562306</c:v>
                </c:pt>
                <c:pt idx="47">
                  <c:v>648.60727519206046</c:v>
                </c:pt>
                <c:pt idx="48">
                  <c:v>680.51894731376433</c:v>
                </c:pt>
                <c:pt idx="49">
                  <c:v>723.61203424914072</c:v>
                </c:pt>
                <c:pt idx="50">
                  <c:v>521.92859540496738</c:v>
                </c:pt>
                <c:pt idx="51">
                  <c:v>539.60624354668539</c:v>
                </c:pt>
                <c:pt idx="52">
                  <c:v>468.64508122030878</c:v>
                </c:pt>
                <c:pt idx="53">
                  <c:v>524.53654677005034</c:v>
                </c:pt>
                <c:pt idx="54">
                  <c:v>445.61464427422032</c:v>
                </c:pt>
                <c:pt idx="55">
                  <c:v>440.92479242704695</c:v>
                </c:pt>
                <c:pt idx="56">
                  <c:v>447.99900915689165</c:v>
                </c:pt>
                <c:pt idx="57">
                  <c:v>455.06203665418894</c:v>
                </c:pt>
                <c:pt idx="58">
                  <c:v>477.17252130136353</c:v>
                </c:pt>
                <c:pt idx="59">
                  <c:v>479.12732954532993</c:v>
                </c:pt>
                <c:pt idx="60">
                  <c:v>493.04810530907429</c:v>
                </c:pt>
                <c:pt idx="61">
                  <c:v>533.34067010831234</c:v>
                </c:pt>
                <c:pt idx="62">
                  <c:v>544.23336711934655</c:v>
                </c:pt>
                <c:pt idx="63">
                  <c:v>551.89196543901278</c:v>
                </c:pt>
                <c:pt idx="64">
                  <c:v>572.49007797236163</c:v>
                </c:pt>
                <c:pt idx="65">
                  <c:v>616.59896306261351</c:v>
                </c:pt>
                <c:pt idx="66">
                  <c:v>712.57337419426801</c:v>
                </c:pt>
                <c:pt idx="67">
                  <c:v>750.40353759153652</c:v>
                </c:pt>
                <c:pt idx="68">
                  <c:v>767.64077741856852</c:v>
                </c:pt>
                <c:pt idx="69">
                  <c:v>827.6971075409466</c:v>
                </c:pt>
                <c:pt idx="70">
                  <c:v>862.84010997348548</c:v>
                </c:pt>
                <c:pt idx="71">
                  <c:v>863.69638958024802</c:v>
                </c:pt>
                <c:pt idx="72">
                  <c:v>930.46347334765062</c:v>
                </c:pt>
                <c:pt idx="73">
                  <c:v>955.04354315563489</c:v>
                </c:pt>
                <c:pt idx="74">
                  <c:v>959.54279944739801</c:v>
                </c:pt>
                <c:pt idx="75">
                  <c:v>941.44549297695391</c:v>
                </c:pt>
                <c:pt idx="76">
                  <c:v>898.52671568402241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02-4E70-83C6-A93DA88F3395}"/>
            </c:ext>
          </c:extLst>
        </c:ser>
        <c:gapWidth val="90"/>
        <c:axId val="72450432"/>
        <c:axId val="72451968"/>
      </c:barChart>
      <c:catAx>
        <c:axId val="72450432"/>
        <c:scaling>
          <c:orientation val="minMax"/>
        </c:scaling>
        <c:axPos val="b"/>
        <c:numFmt formatCode="0_)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Small Fonts"/>
                <a:ea typeface="Small Fonts"/>
                <a:cs typeface="Small Fonts"/>
              </a:defRPr>
            </a:pPr>
            <a:endParaRPr lang="pt-BR"/>
          </a:p>
        </c:txPr>
        <c:crossAx val="72451968"/>
        <c:crosses val="autoZero"/>
        <c:lblAlgn val="ctr"/>
        <c:lblOffset val="100"/>
        <c:tickLblSkip val="1"/>
        <c:tickMarkSkip val="1"/>
      </c:catAx>
      <c:valAx>
        <c:axId val="72451968"/>
        <c:scaling>
          <c:orientation val="minMax"/>
        </c:scaling>
        <c:axPos val="l"/>
        <c:numFmt formatCode="General" sourceLinked="1"/>
        <c:majorTickMark val="none"/>
        <c:tickLblPos val="none"/>
        <c:spPr>
          <a:ln w="9525">
            <a:noFill/>
          </a:ln>
        </c:spPr>
        <c:crossAx val="7245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 w="9525"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7.7738407699037934E-2"/>
          <c:y val="0.13473388743073791"/>
          <c:w val="0.76789391951006414"/>
          <c:h val="0.64852107028288508"/>
        </c:manualLayout>
      </c:layout>
      <c:barChart>
        <c:barDir val="col"/>
        <c:grouping val="clustered"/>
        <c:ser>
          <c:idx val="0"/>
          <c:order val="0"/>
          <c:cat>
            <c:numRef>
              <c:f>Plan1!$A$35:$A$55</c:f>
              <c:numCache>
                <c:formatCode>[$-416]General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Plan1!$B$34</c:f>
              <c:numCache>
                <c:formatCode>[$-416]General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Plan1!$B$34</c:f>
              <c:strCache>
                <c:ptCount val="1"/>
                <c:pt idx="0">
                  <c:v>Arrecadação Bruta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Plan1!$A$35:$A$55</c:f>
              <c:numCache>
                <c:formatCode>[$-416]General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Plan1!$B$35:$B$55</c:f>
              <c:numCache>
                <c:formatCode>0.00</c:formatCode>
                <c:ptCount val="21"/>
                <c:pt idx="0">
                  <c:v>9.7000000000000011</c:v>
                </c:pt>
                <c:pt idx="1">
                  <c:v>11.6</c:v>
                </c:pt>
                <c:pt idx="2">
                  <c:v>12.9</c:v>
                </c:pt>
                <c:pt idx="3">
                  <c:v>16.7</c:v>
                </c:pt>
                <c:pt idx="4">
                  <c:v>17.399999999999999</c:v>
                </c:pt>
                <c:pt idx="5">
                  <c:v>18.71</c:v>
                </c:pt>
                <c:pt idx="6">
                  <c:v>21.07</c:v>
                </c:pt>
                <c:pt idx="7">
                  <c:v>22.4</c:v>
                </c:pt>
                <c:pt idx="8">
                  <c:v>24.959999999999987</c:v>
                </c:pt>
                <c:pt idx="9">
                  <c:v>28.27</c:v>
                </c:pt>
                <c:pt idx="10">
                  <c:v>32.24</c:v>
                </c:pt>
                <c:pt idx="11">
                  <c:v>36.5</c:v>
                </c:pt>
                <c:pt idx="12">
                  <c:v>41.63</c:v>
                </c:pt>
                <c:pt idx="13">
                  <c:v>48.71</c:v>
                </c:pt>
                <c:pt idx="14">
                  <c:v>54.720000000000013</c:v>
                </c:pt>
                <c:pt idx="15">
                  <c:v>61.790000000000013</c:v>
                </c:pt>
                <c:pt idx="16">
                  <c:v>72.260000000000005</c:v>
                </c:pt>
                <c:pt idx="17">
                  <c:v>83</c:v>
                </c:pt>
                <c:pt idx="18">
                  <c:v>94.4</c:v>
                </c:pt>
                <c:pt idx="19">
                  <c:v>104.7</c:v>
                </c:pt>
                <c:pt idx="20">
                  <c:v>113.5</c:v>
                </c:pt>
              </c:numCache>
            </c:numRef>
          </c:val>
        </c:ser>
        <c:axId val="74189056"/>
        <c:axId val="74194944"/>
      </c:barChart>
      <c:catAx>
        <c:axId val="74189056"/>
        <c:scaling>
          <c:orientation val="minMax"/>
        </c:scaling>
        <c:axPos val="b"/>
        <c:numFmt formatCode="[$-416]General" sourceLinked="1"/>
        <c:tickLblPos val="nextTo"/>
        <c:crossAx val="74194944"/>
        <c:crosses val="autoZero"/>
        <c:auto val="1"/>
        <c:lblAlgn val="ctr"/>
        <c:lblOffset val="100"/>
      </c:catAx>
      <c:valAx>
        <c:axId val="74194944"/>
        <c:scaling>
          <c:orientation val="minMax"/>
        </c:scaling>
        <c:axPos val="l"/>
        <c:majorGridlines/>
        <c:numFmt formatCode="[$-416]General" sourceLinked="1"/>
        <c:tickLblPos val="nextTo"/>
        <c:crossAx val="74189056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pt-BR" sz="1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Arrecadação Líquida FGTS - Anual</a:t>
            </a:r>
          </a:p>
        </c:rich>
      </c:tx>
      <c:layout>
        <c:manualLayout>
          <c:xMode val="edge"/>
          <c:yMode val="edge"/>
          <c:x val="1.6667950815585638E-2"/>
          <c:y val="2.4260037033169396E-2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9.9252020374923557E-3"/>
          <c:y val="0.1766001221022766"/>
          <c:w val="0.98173996037056632"/>
          <c:h val="0.7902011158595329"/>
        </c:manualLayout>
      </c:layout>
      <c:barChart>
        <c:barDir val="col"/>
        <c:grouping val="clustered"/>
        <c:ser>
          <c:idx val="0"/>
          <c:order val="0"/>
          <c:tx>
            <c:strRef>
              <c:f>Plan1!$D$61</c:f>
              <c:strCache>
                <c:ptCount val="1"/>
                <c:pt idx="0">
                  <c:v>Arrecadação Líquida FGTS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</c:spPr>
          <c:dPt>
            <c:idx val="3"/>
            <c:spPr>
              <a:solidFill>
                <a:srgbClr val="C00000"/>
              </a:solidFill>
              <a:ln>
                <a:noFill/>
              </a:ln>
            </c:spPr>
          </c:dPt>
          <c:dPt>
            <c:idx val="4"/>
            <c:spPr>
              <a:solidFill>
                <a:srgbClr val="C00000"/>
              </a:solidFill>
              <a:ln>
                <a:noFill/>
              </a:ln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</c:spPr>
          </c:dPt>
          <c:cat>
            <c:numRef>
              <c:f>Plan1!$A$62:$A$82</c:f>
              <c:numCache>
                <c:formatCode>[$-416]General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Plan1!$D$62:$D$82</c:f>
              <c:numCache>
                <c:formatCode>0.00</c:formatCode>
                <c:ptCount val="21"/>
                <c:pt idx="0">
                  <c:v>0.79</c:v>
                </c:pt>
                <c:pt idx="1">
                  <c:v>0.51</c:v>
                </c:pt>
                <c:pt idx="2">
                  <c:v>-0.70000000000000007</c:v>
                </c:pt>
                <c:pt idx="3">
                  <c:v>-0.47000000000000003</c:v>
                </c:pt>
                <c:pt idx="4">
                  <c:v>-0.21000000000000002</c:v>
                </c:pt>
                <c:pt idx="5">
                  <c:v>1.51</c:v>
                </c:pt>
                <c:pt idx="6">
                  <c:v>2.2999999999999998</c:v>
                </c:pt>
                <c:pt idx="7">
                  <c:v>2.7</c:v>
                </c:pt>
                <c:pt idx="8">
                  <c:v>4.5999999999999996</c:v>
                </c:pt>
                <c:pt idx="9">
                  <c:v>6.2</c:v>
                </c:pt>
                <c:pt idx="10">
                  <c:v>6.3</c:v>
                </c:pt>
                <c:pt idx="11">
                  <c:v>6.8</c:v>
                </c:pt>
                <c:pt idx="12">
                  <c:v>3.3</c:v>
                </c:pt>
                <c:pt idx="13">
                  <c:v>6</c:v>
                </c:pt>
                <c:pt idx="14">
                  <c:v>6.9</c:v>
                </c:pt>
                <c:pt idx="15">
                  <c:v>11.9</c:v>
                </c:pt>
                <c:pt idx="16">
                  <c:v>14.61</c:v>
                </c:pt>
                <c:pt idx="17">
                  <c:v>18</c:v>
                </c:pt>
                <c:pt idx="18">
                  <c:v>18.7</c:v>
                </c:pt>
                <c:pt idx="19">
                  <c:v>18.399999999999999</c:v>
                </c:pt>
                <c:pt idx="20">
                  <c:v>14.4</c:v>
                </c:pt>
              </c:numCache>
            </c:numRef>
          </c:val>
        </c:ser>
        <c:axId val="74230784"/>
        <c:axId val="74229248"/>
      </c:barChart>
      <c:valAx>
        <c:axId val="74229248"/>
        <c:scaling>
          <c:orientation val="minMax"/>
        </c:scaling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0.00" sourceLinked="1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4230784"/>
        <c:crosses val="autoZero"/>
        <c:crossBetween val="between"/>
      </c:valAx>
      <c:catAx>
        <c:axId val="74230784"/>
        <c:scaling>
          <c:orientation val="minMax"/>
        </c:scaling>
        <c:axPos val="b"/>
        <c:numFmt formatCode="[$-416]General" sourceLinked="1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4229248"/>
        <c:crosses val="autoZero"/>
        <c:auto val="1"/>
        <c:lblAlgn val="ctr"/>
        <c:lblOffset val="100"/>
      </c:catAx>
      <c:spPr>
        <a:solidFill>
          <a:srgbClr val="FFFFFF"/>
        </a:solidFill>
        <a:ln>
          <a:noFill/>
        </a:ln>
      </c:spPr>
    </c:plotArea>
    <c:plotVisOnly val="1"/>
  </c:chart>
  <c:spPr>
    <a:solidFill>
      <a:srgbClr val="FFFFFF"/>
    </a:solidFill>
    <a:ln w="9528">
      <a:noFill/>
      <a:prstDash val="solid"/>
      <a:round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5025614352926742"/>
          <c:y val="5.9633715812347284E-2"/>
          <c:w val="0.82824912510936122"/>
          <c:h val="0.79523549139690852"/>
        </c:manualLayout>
      </c:layout>
      <c:barChart>
        <c:barDir val="col"/>
        <c:grouping val="clustered"/>
        <c:ser>
          <c:idx val="0"/>
          <c:order val="0"/>
          <c:tx>
            <c:strRef>
              <c:f>Plan1!$B$2</c:f>
              <c:strCache>
                <c:ptCount val="1"/>
                <c:pt idx="0">
                  <c:v>NUMERO DE UNIDADES FGTS 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Plan1!$A$13:$A$25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Plan1!$B$13:$B$25</c:f>
              <c:numCache>
                <c:formatCode>#,##0</c:formatCode>
                <c:ptCount val="13"/>
                <c:pt idx="0">
                  <c:v>195782</c:v>
                </c:pt>
                <c:pt idx="1">
                  <c:v>232496</c:v>
                </c:pt>
                <c:pt idx="2">
                  <c:v>303232</c:v>
                </c:pt>
                <c:pt idx="3">
                  <c:v>307914</c:v>
                </c:pt>
                <c:pt idx="4">
                  <c:v>289745</c:v>
                </c:pt>
                <c:pt idx="5">
                  <c:v>254845</c:v>
                </c:pt>
                <c:pt idx="6">
                  <c:v>319443</c:v>
                </c:pt>
                <c:pt idx="7">
                  <c:v>437011</c:v>
                </c:pt>
                <c:pt idx="8">
                  <c:v>453847</c:v>
                </c:pt>
                <c:pt idx="9">
                  <c:v>469512</c:v>
                </c:pt>
                <c:pt idx="10">
                  <c:v>468010</c:v>
                </c:pt>
                <c:pt idx="11">
                  <c:v>457124</c:v>
                </c:pt>
                <c:pt idx="12">
                  <c:v>524214</c:v>
                </c:pt>
              </c:numCache>
            </c:numRef>
          </c:val>
        </c:ser>
        <c:ser>
          <c:idx val="1"/>
          <c:order val="1"/>
          <c:tx>
            <c:strRef>
              <c:f>Plan1!$C$2</c:f>
              <c:strCache>
                <c:ptCount val="1"/>
                <c:pt idx="0">
                  <c:v>NUMERO DE UNIDADES  SBPE</c:v>
                </c:pt>
              </c:strCache>
            </c:strRef>
          </c:tx>
          <c:spPr>
            <a:solidFill>
              <a:schemeClr val="tx2"/>
            </a:solidFill>
          </c:spPr>
          <c:val>
            <c:numRef>
              <c:f>Plan1!$C$13:$C$25</c:f>
              <c:numCache>
                <c:formatCode>#,##0</c:formatCode>
                <c:ptCount val="13"/>
                <c:pt idx="0">
                  <c:v>36480</c:v>
                </c:pt>
                <c:pt idx="1">
                  <c:v>53826</c:v>
                </c:pt>
                <c:pt idx="2">
                  <c:v>61123</c:v>
                </c:pt>
                <c:pt idx="3">
                  <c:v>114873</c:v>
                </c:pt>
                <c:pt idx="4">
                  <c:v>113873</c:v>
                </c:pt>
                <c:pt idx="5">
                  <c:v>195900</c:v>
                </c:pt>
                <c:pt idx="6">
                  <c:v>302680</c:v>
                </c:pt>
                <c:pt idx="7">
                  <c:v>421386</c:v>
                </c:pt>
                <c:pt idx="8">
                  <c:v>492908</c:v>
                </c:pt>
                <c:pt idx="9">
                  <c:v>453209</c:v>
                </c:pt>
                <c:pt idx="10">
                  <c:v>530727</c:v>
                </c:pt>
                <c:pt idx="11">
                  <c:v>538437</c:v>
                </c:pt>
                <c:pt idx="12">
                  <c:v>341508</c:v>
                </c:pt>
              </c:numCache>
            </c:numRef>
          </c:val>
        </c:ser>
        <c:axId val="74251648"/>
        <c:axId val="74798208"/>
      </c:barChart>
      <c:catAx>
        <c:axId val="74251648"/>
        <c:scaling>
          <c:orientation val="minMax"/>
        </c:scaling>
        <c:axPos val="b"/>
        <c:numFmt formatCode="General" sourceLinked="1"/>
        <c:tickLblPos val="nextTo"/>
        <c:crossAx val="74798208"/>
        <c:crosses val="autoZero"/>
        <c:auto val="1"/>
        <c:lblAlgn val="ctr"/>
        <c:lblOffset val="100"/>
      </c:catAx>
      <c:valAx>
        <c:axId val="74798208"/>
        <c:scaling>
          <c:orientation val="minMax"/>
        </c:scaling>
        <c:axPos val="l"/>
        <c:majorGridlines/>
        <c:numFmt formatCode="#,##0" sourceLinked="1"/>
        <c:tickLblPos val="nextTo"/>
        <c:crossAx val="7425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5567960312302"/>
          <c:y val="4.8402107410891133E-2"/>
          <c:w val="0.77946841090480423"/>
          <c:h val="8.0819960727591011E-2"/>
        </c:manualLayout>
      </c:layout>
      <c:txPr>
        <a:bodyPr/>
        <a:lstStyle/>
        <a:p>
          <a:pPr>
            <a:defRPr sz="800"/>
          </a:pPr>
          <a:endParaRPr lang="pt-BR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3986173253476888"/>
          <c:y val="3.7113692348359768E-2"/>
          <c:w val="0.85879068241469902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Plan1!$B$33</c:f>
              <c:strCache>
                <c:ptCount val="1"/>
                <c:pt idx="0">
                  <c:v>Número de Unidades - FGTS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Plan1!$A$34:$A$41</c:f>
              <c:numCache>
                <c:formatCode>General</c:formatCode>
                <c:ptCount val="8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</c:numCache>
            </c:numRef>
          </c:cat>
          <c:val>
            <c:numRef>
              <c:f>Plan1!$B$34:$B$40</c:f>
              <c:numCache>
                <c:formatCode>General</c:formatCode>
                <c:ptCount val="7"/>
                <c:pt idx="0">
                  <c:v>99227</c:v>
                </c:pt>
                <c:pt idx="1">
                  <c:v>98249</c:v>
                </c:pt>
                <c:pt idx="2">
                  <c:v>31617</c:v>
                </c:pt>
                <c:pt idx="3">
                  <c:v>165617</c:v>
                </c:pt>
                <c:pt idx="4">
                  <c:v>359719</c:v>
                </c:pt>
                <c:pt idx="5">
                  <c:v>43801</c:v>
                </c:pt>
                <c:pt idx="6">
                  <c:v>4256</c:v>
                </c:pt>
              </c:numCache>
            </c:numRef>
          </c:val>
        </c:ser>
        <c:ser>
          <c:idx val="1"/>
          <c:order val="1"/>
          <c:tx>
            <c:strRef>
              <c:f>Plan1!$C$33</c:f>
              <c:strCache>
                <c:ptCount val="1"/>
                <c:pt idx="0">
                  <c:v>Número de Unidades -SBPE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Plan1!$A$34:$A$41</c:f>
              <c:numCache>
                <c:formatCode>General</c:formatCode>
                <c:ptCount val="8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</c:numCache>
            </c:numRef>
          </c:cat>
          <c:val>
            <c:numRef>
              <c:f>Plan1!$C$34:$C$41</c:f>
              <c:numCache>
                <c:formatCode>General</c:formatCode>
                <c:ptCount val="8"/>
                <c:pt idx="0">
                  <c:v>132005</c:v>
                </c:pt>
                <c:pt idx="1">
                  <c:v>181304</c:v>
                </c:pt>
                <c:pt idx="2">
                  <c:v>68089</c:v>
                </c:pt>
                <c:pt idx="3">
                  <c:v>74993</c:v>
                </c:pt>
                <c:pt idx="4">
                  <c:v>41050</c:v>
                </c:pt>
                <c:pt idx="5">
                  <c:v>64869</c:v>
                </c:pt>
                <c:pt idx="6">
                  <c:v>53708</c:v>
                </c:pt>
                <c:pt idx="7">
                  <c:v>61384</c:v>
                </c:pt>
              </c:numCache>
            </c:numRef>
          </c:val>
        </c:ser>
        <c:axId val="74822784"/>
        <c:axId val="74824320"/>
      </c:barChart>
      <c:catAx>
        <c:axId val="74822784"/>
        <c:scaling>
          <c:orientation val="minMax"/>
        </c:scaling>
        <c:axPos val="b"/>
        <c:numFmt formatCode="General" sourceLinked="1"/>
        <c:tickLblPos val="nextTo"/>
        <c:crossAx val="74824320"/>
        <c:crosses val="autoZero"/>
        <c:auto val="1"/>
        <c:lblAlgn val="ctr"/>
        <c:lblOffset val="100"/>
      </c:catAx>
      <c:valAx>
        <c:axId val="74824320"/>
        <c:scaling>
          <c:orientation val="minMax"/>
        </c:scaling>
        <c:axPos val="l"/>
        <c:majorGridlines/>
        <c:numFmt formatCode="General" sourceLinked="1"/>
        <c:tickLblPos val="nextTo"/>
        <c:crossAx val="74822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t-BR"/>
          </a:p>
        </c:txPr>
      </c:legendEntry>
      <c:layout>
        <c:manualLayout>
          <c:xMode val="edge"/>
          <c:yMode val="edge"/>
          <c:x val="0.17765551302380539"/>
          <c:y val="1.2565653624693042E-3"/>
          <c:w val="0.81913777257072462"/>
          <c:h val="0.17307272372035287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675439632545932"/>
          <c:y val="3.9994643526702012E-2"/>
          <c:w val="0.74048512685914269"/>
          <c:h val="0.74878715010923069"/>
        </c:manualLayout>
      </c:layout>
      <c:barChart>
        <c:barDir val="col"/>
        <c:grouping val="clustered"/>
        <c:ser>
          <c:idx val="0"/>
          <c:order val="0"/>
          <c:tx>
            <c:strRef>
              <c:f>Plan1!$B$2</c:f>
              <c:strCache>
                <c:ptCount val="1"/>
                <c:pt idx="0">
                  <c:v>Número de Unidades FGTS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Plan1!$A$3:$A$10</c:f>
              <c:numCache>
                <c:formatCode>General</c:formatCode>
                <c:ptCount val="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</c:numCache>
            </c:numRef>
          </c:cat>
          <c:val>
            <c:numRef>
              <c:f>Plan1!$B$3:$B$10</c:f>
              <c:numCache>
                <c:formatCode>#,##0</c:formatCode>
                <c:ptCount val="8"/>
                <c:pt idx="0">
                  <c:v>14354</c:v>
                </c:pt>
                <c:pt idx="1">
                  <c:v>68762</c:v>
                </c:pt>
                <c:pt idx="2">
                  <c:v>192863</c:v>
                </c:pt>
                <c:pt idx="3">
                  <c:v>289453</c:v>
                </c:pt>
                <c:pt idx="4">
                  <c:v>181123</c:v>
                </c:pt>
                <c:pt idx="5">
                  <c:v>286458</c:v>
                </c:pt>
                <c:pt idx="6">
                  <c:v>244436</c:v>
                </c:pt>
                <c:pt idx="7">
                  <c:v>221564</c:v>
                </c:pt>
              </c:numCache>
            </c:numRef>
          </c:val>
        </c:ser>
        <c:ser>
          <c:idx val="1"/>
          <c:order val="1"/>
          <c:tx>
            <c:strRef>
              <c:f>Plan1!$C$2</c:f>
              <c:strCache>
                <c:ptCount val="1"/>
                <c:pt idx="0">
                  <c:v>Número de Unidades SBPE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Plan1!$A$3:$A$10</c:f>
              <c:numCache>
                <c:formatCode>General</c:formatCode>
                <c:ptCount val="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</c:numCache>
            </c:numRef>
          </c:cat>
          <c:val>
            <c:numRef>
              <c:f>Plan1!$C$3:$C$10</c:f>
              <c:numCache>
                <c:formatCode>#,##0</c:formatCode>
                <c:ptCount val="8"/>
                <c:pt idx="0">
                  <c:v>46560</c:v>
                </c:pt>
                <c:pt idx="1">
                  <c:v>38286</c:v>
                </c:pt>
                <c:pt idx="2">
                  <c:v>35487</c:v>
                </c:pt>
                <c:pt idx="3">
                  <c:v>38887</c:v>
                </c:pt>
                <c:pt idx="4">
                  <c:v>35549</c:v>
                </c:pt>
                <c:pt idx="5">
                  <c:v>36333</c:v>
                </c:pt>
                <c:pt idx="6">
                  <c:v>35756</c:v>
                </c:pt>
                <c:pt idx="7">
                  <c:v>28932</c:v>
                </c:pt>
              </c:numCache>
            </c:numRef>
          </c:val>
        </c:ser>
        <c:axId val="75107712"/>
        <c:axId val="75121792"/>
      </c:barChart>
      <c:catAx>
        <c:axId val="75107712"/>
        <c:scaling>
          <c:orientation val="minMax"/>
        </c:scaling>
        <c:axPos val="b"/>
        <c:numFmt formatCode="General" sourceLinked="1"/>
        <c:tickLblPos val="nextTo"/>
        <c:crossAx val="75121792"/>
        <c:crosses val="autoZero"/>
        <c:auto val="1"/>
        <c:lblAlgn val="ctr"/>
        <c:lblOffset val="100"/>
      </c:catAx>
      <c:valAx>
        <c:axId val="75121792"/>
        <c:scaling>
          <c:orientation val="minMax"/>
        </c:scaling>
        <c:axPos val="l"/>
        <c:majorGridlines/>
        <c:numFmt formatCode="#,##0" sourceLinked="1"/>
        <c:tickLblPos val="nextTo"/>
        <c:crossAx val="7510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56485390512171"/>
          <c:y val="5.9609688500699542E-3"/>
          <c:w val="0.7530820209973752"/>
          <c:h val="0.12339539212557528"/>
        </c:manualLayout>
      </c:layout>
      <c:txPr>
        <a:bodyPr/>
        <a:lstStyle/>
        <a:p>
          <a:pPr>
            <a:defRPr sz="800"/>
          </a:pPr>
          <a:endParaRPr lang="pt-BR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2832174103237096"/>
          <c:y val="4.3158482740677816E-2"/>
          <c:w val="0.82062073490813703"/>
          <c:h val="0.76877902674811116"/>
        </c:manualLayout>
      </c:layout>
      <c:barChart>
        <c:barDir val="col"/>
        <c:grouping val="clustered"/>
        <c:ser>
          <c:idx val="1"/>
          <c:order val="0"/>
          <c:tx>
            <c:strRef>
              <c:f>Plan1!$B$54</c:f>
              <c:strCache>
                <c:ptCount val="1"/>
                <c:pt idx="0">
                  <c:v>Número de Unidades FGTS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Plan1!$A$55:$A$71</c:f>
              <c:numCache>
                <c:formatCode>General</c:formatCode>
                <c:ptCount val="1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</c:numCache>
            </c:numRef>
          </c:cat>
          <c:val>
            <c:numRef>
              <c:f>Plan1!$B$55:$B$71</c:f>
              <c:numCache>
                <c:formatCode>#,##0</c:formatCode>
                <c:ptCount val="17"/>
                <c:pt idx="0">
                  <c:v>73144</c:v>
                </c:pt>
                <c:pt idx="1">
                  <c:v>59059</c:v>
                </c:pt>
                <c:pt idx="2">
                  <c:v>47804</c:v>
                </c:pt>
                <c:pt idx="3">
                  <c:v>61178</c:v>
                </c:pt>
                <c:pt idx="4">
                  <c:v>35937</c:v>
                </c:pt>
                <c:pt idx="5">
                  <c:v>77417</c:v>
                </c:pt>
                <c:pt idx="6">
                  <c:v>164353</c:v>
                </c:pt>
                <c:pt idx="7">
                  <c:v>209709</c:v>
                </c:pt>
                <c:pt idx="8">
                  <c:v>279516</c:v>
                </c:pt>
                <c:pt idx="9">
                  <c:v>274238</c:v>
                </c:pt>
                <c:pt idx="10">
                  <c:v>366808</c:v>
                </c:pt>
                <c:pt idx="11">
                  <c:v>198514</c:v>
                </c:pt>
                <c:pt idx="12">
                  <c:v>282384</c:v>
                </c:pt>
                <c:pt idx="13">
                  <c:v>32685</c:v>
                </c:pt>
                <c:pt idx="14">
                  <c:v>43551</c:v>
                </c:pt>
                <c:pt idx="15">
                  <c:v>25005</c:v>
                </c:pt>
                <c:pt idx="16">
                  <c:v>44350</c:v>
                </c:pt>
              </c:numCache>
            </c:numRef>
          </c:val>
        </c:ser>
        <c:ser>
          <c:idx val="0"/>
          <c:order val="1"/>
          <c:tx>
            <c:strRef>
              <c:f>Plan1!$C$54</c:f>
              <c:strCache>
                <c:ptCount val="1"/>
                <c:pt idx="0">
                  <c:v>Número de Unidades SBPE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Plan1!$A$55:$A$71</c:f>
              <c:numCache>
                <c:formatCode>General</c:formatCode>
                <c:ptCount val="1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</c:numCache>
            </c:numRef>
          </c:cat>
          <c:val>
            <c:numRef>
              <c:f>Plan1!$C$55:$C$71</c:f>
              <c:numCache>
                <c:formatCode>#,##0</c:formatCode>
                <c:ptCount val="17"/>
                <c:pt idx="0">
                  <c:v>84086</c:v>
                </c:pt>
                <c:pt idx="1">
                  <c:v>58531</c:v>
                </c:pt>
                <c:pt idx="2">
                  <c:v>76685</c:v>
                </c:pt>
                <c:pt idx="3">
                  <c:v>96623</c:v>
                </c:pt>
                <c:pt idx="4">
                  <c:v>60268</c:v>
                </c:pt>
                <c:pt idx="5">
                  <c:v>64512</c:v>
                </c:pt>
                <c:pt idx="6">
                  <c:v>109410</c:v>
                </c:pt>
                <c:pt idx="7">
                  <c:v>58004</c:v>
                </c:pt>
                <c:pt idx="8">
                  <c:v>58133</c:v>
                </c:pt>
                <c:pt idx="9">
                  <c:v>108985</c:v>
                </c:pt>
                <c:pt idx="10">
                  <c:v>260534</c:v>
                </c:pt>
                <c:pt idx="11">
                  <c:v>266884</c:v>
                </c:pt>
                <c:pt idx="12">
                  <c:v>258745</c:v>
                </c:pt>
                <c:pt idx="13">
                  <c:v>11562</c:v>
                </c:pt>
                <c:pt idx="14">
                  <c:v>42807</c:v>
                </c:pt>
                <c:pt idx="15">
                  <c:v>34652</c:v>
                </c:pt>
                <c:pt idx="16">
                  <c:v>62312</c:v>
                </c:pt>
              </c:numCache>
            </c:numRef>
          </c:val>
        </c:ser>
        <c:axId val="75138176"/>
        <c:axId val="75139712"/>
      </c:barChart>
      <c:catAx>
        <c:axId val="75138176"/>
        <c:scaling>
          <c:orientation val="minMax"/>
        </c:scaling>
        <c:axPos val="b"/>
        <c:numFmt formatCode="General" sourceLinked="1"/>
        <c:tickLblPos val="nextTo"/>
        <c:crossAx val="75139712"/>
        <c:crosses val="autoZero"/>
        <c:auto val="1"/>
        <c:lblAlgn val="ctr"/>
        <c:lblOffset val="100"/>
      </c:catAx>
      <c:valAx>
        <c:axId val="75139712"/>
        <c:scaling>
          <c:orientation val="minMax"/>
        </c:scaling>
        <c:axPos val="l"/>
        <c:majorGridlines/>
        <c:numFmt formatCode="#,##0" sourceLinked="1"/>
        <c:tickLblPos val="nextTo"/>
        <c:crossAx val="7513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33464566929141"/>
          <c:y val="4.0814232514400695E-2"/>
          <c:w val="0.72343797958418943"/>
          <c:h val="8.9173603946638952E-2"/>
        </c:manualLayout>
      </c:layout>
      <c:txPr>
        <a:bodyPr/>
        <a:lstStyle/>
        <a:p>
          <a:pPr>
            <a:defRPr sz="800"/>
          </a:pPr>
          <a:endParaRPr lang="pt-BR"/>
        </a:p>
      </c:txPr>
    </c:legend>
    <c:plotVisOnly val="1"/>
  </c:chart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0.96249</cdr:x>
      <cdr:y>0.23865</cdr:y>
    </cdr:from>
    <cdr:to>
      <cdr:x>0.97124</cdr:x>
      <cdr:y>0.46139</cdr:y>
    </cdr:to>
    <cdr:sp macro="" textlink="">
      <cdr:nvSpPr>
        <cdr:cNvPr id="4" name="Seta para baixo 3"/>
        <cdr:cNvSpPr/>
      </cdr:nvSpPr>
      <cdr:spPr>
        <a:xfrm xmlns:a="http://schemas.openxmlformats.org/drawingml/2006/main">
          <a:off x="7920880" y="1080120"/>
          <a:ext cx="72008" cy="100811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0.57576</cdr:x>
      <cdr:y>0.1507</cdr:y>
    </cdr:from>
    <cdr:to>
      <cdr:x>0.75044</cdr:x>
      <cdr:y>0.23738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36304" y="432048"/>
          <a:ext cx="830171" cy="2485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0.83235</cdr:x>
      <cdr:y>0.12253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-576064" y="0"/>
          <a:ext cx="4555125" cy="351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/>
            <a:t>Arrecadação  Bruta  FGTS -</a:t>
          </a:r>
          <a:r>
            <a:rPr lang="pt-BR" sz="1800" b="1" dirty="0"/>
            <a:t> </a:t>
          </a:r>
          <a:r>
            <a:rPr lang="pt-BR" sz="1400" b="1" dirty="0"/>
            <a:t>Anual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0.57113</cdr:x>
      <cdr:y>0.20633</cdr:y>
    </cdr:from>
    <cdr:to>
      <cdr:x>0.75211</cdr:x>
      <cdr:y>0.28203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20280" y="648072"/>
          <a:ext cx="798636" cy="23778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0.3429</cdr:x>
      <cdr:y>0.10231</cdr:y>
    </cdr:from>
    <cdr:to>
      <cdr:x>0.57151</cdr:x>
      <cdr:y>0.20463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296144" y="288032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56%</a:t>
          </a:r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</cdr:x>
      <cdr:y>0.08738</cdr:y>
    </cdr:from>
    <cdr:to>
      <cdr:x>0.41667</cdr:x>
      <cdr:y>0.21844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96144" y="14401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84%</a:t>
          </a:r>
          <a:endParaRPr lang="pt-B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0.27119</cdr:x>
      <cdr:y>0.13158</cdr:y>
    </cdr:from>
    <cdr:to>
      <cdr:x>0.47458</cdr:x>
      <cdr:y>0.21053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52128" y="36004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57%</a:t>
          </a:r>
          <a:endParaRPr lang="pt-B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733B2-836A-47F7-9AF5-0ED8EB7A4017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A489-2289-4983-B305-43189F39C8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8C444-226B-4C24-99D8-BEDAF79A11D0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7639-B57E-4A93-A5C9-157B577AE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7639-B57E-4A93-A5C9-157B577AE60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FB92-145B-4B66-9889-9159C4035B64}" type="datetimeFigureOut">
              <a:rPr lang="pt-BR" smtClean="0"/>
              <a:pPr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EAB5-4FEC-4EE1-99F1-D0B2BC23BF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pt-BR" dirty="0" smtClean="0"/>
              <a:t>50 ANOS  DO FGTS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6400800" cy="1752600"/>
          </a:xfrm>
        </p:spPr>
        <p:txBody>
          <a:bodyPr/>
          <a:lstStyle/>
          <a:p>
            <a:r>
              <a:rPr lang="pt-BR" dirty="0" smtClean="0"/>
              <a:t>Um pouco da história do  Trabalhador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t-BR" dirty="0" smtClean="0"/>
              <a:t>A criação do FGTS - 1966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620688"/>
            <a:ext cx="8697144" cy="6237312"/>
          </a:xfrm>
        </p:spPr>
        <p:txBody>
          <a:bodyPr/>
          <a:lstStyle/>
          <a:p>
            <a:r>
              <a:rPr lang="pt-BR" sz="2800" dirty="0" smtClean="0"/>
              <a:t>A Lei nunca foi aprovada pelo  Congresso, acabou aprovada por decurso de prazo.</a:t>
            </a:r>
          </a:p>
          <a:p>
            <a:r>
              <a:rPr lang="pt-BR" sz="2800" dirty="0" smtClean="0"/>
              <a:t>Os empresários  trocaram impostos extinção ou substituição  contribuições pelo  FGTS, e a liberação do capital imobilizado.</a:t>
            </a:r>
          </a:p>
          <a:p>
            <a:endParaRPr lang="pt-BR" dirty="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467544" y="2888883"/>
          <a:ext cx="8208912" cy="3888432"/>
        </p:xfrm>
        <a:graphic>
          <a:graphicData uri="http://schemas.openxmlformats.org/presentationml/2006/ole">
            <p:oleObj spid="_x0000_s19457" name="Planilha" r:id="rId3" imgW="5962644" imgH="191457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pt-BR" dirty="0" smtClean="0"/>
              <a:t>As medidas do Golpe:  1964 -  1966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61662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Adotadas diversas medidas para deixar os trabalhadores sob controle e  sem ação, sob a proposta da criação de “</a:t>
            </a:r>
            <a:r>
              <a:rPr lang="pt-BR" b="1" dirty="0" smtClean="0"/>
              <a:t>um novo  trabalhismo</a:t>
            </a:r>
            <a:r>
              <a:rPr lang="pt-BR" dirty="0" smtClean="0"/>
              <a:t>”:</a:t>
            </a:r>
          </a:p>
          <a:p>
            <a:r>
              <a:rPr lang="pt-BR" dirty="0" smtClean="0"/>
              <a:t>Editou legislação que proibia greve</a:t>
            </a:r>
          </a:p>
          <a:p>
            <a:r>
              <a:rPr lang="pt-BR" dirty="0" smtClean="0"/>
              <a:t>Ambiente difamatório contra sindicalistas com perseguição.</a:t>
            </a:r>
          </a:p>
          <a:p>
            <a:r>
              <a:rPr lang="pt-BR" dirty="0" smtClean="0"/>
              <a:t>Incorporou a previdência  a tecnocracia -  sindicatos possuíam o poder de fiscalizar a gestão dos recursos.</a:t>
            </a:r>
          </a:p>
          <a:p>
            <a:r>
              <a:rPr lang="pt-BR" dirty="0" smtClean="0"/>
              <a:t>Os recursos do FGTS foram colocados sob a gestão do BNH, criado em 1964.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Criação do  FGTS: 1966  - 1970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Resultado da implementação  das novas regras:</a:t>
            </a:r>
          </a:p>
          <a:p>
            <a:r>
              <a:rPr lang="pt-BR" dirty="0" smtClean="0"/>
              <a:t>Segundo o livro A lei do Arrocho, em menos de dois anos, 100% dos trabalhadores haviam sido substituídos, com exceção  de um pequeno percentual em SP e MG.</a:t>
            </a:r>
          </a:p>
          <a:p>
            <a:r>
              <a:rPr lang="pt-BR" dirty="0" smtClean="0"/>
              <a:t>Livre opção – um ano após, 22,0 milhões de trabalhadores haviam optado e 3,0 milhões demitidos sem justa causa.</a:t>
            </a:r>
          </a:p>
          <a:p>
            <a:r>
              <a:rPr lang="pt-BR" b="1" dirty="0" smtClean="0"/>
              <a:t>Historiadores afirmam que o  FGTS   foi a viga mestra do “novo trabalhismo” -  possibilitou  o controle da força de trabalho.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dirty="0" smtClean="0"/>
              <a:t>História do FGTS – 1986 a 1989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1986 – extinção do BNH, a  gestão do Fundo passa para a  Caixa  e a política habitacional   para o CMN.</a:t>
            </a:r>
          </a:p>
          <a:p>
            <a:r>
              <a:rPr lang="pt-BR" dirty="0" smtClean="0"/>
              <a:t>1988 – FGTS foi inserido como direito  na  Constituição.</a:t>
            </a:r>
          </a:p>
          <a:p>
            <a:r>
              <a:rPr lang="pt-BR" dirty="0" smtClean="0"/>
              <a:t>1989  - Deputado Luiz </a:t>
            </a:r>
            <a:r>
              <a:rPr lang="pt-BR" i="1" dirty="0" smtClean="0"/>
              <a:t>Inácio </a:t>
            </a:r>
            <a:r>
              <a:rPr lang="pt-BR" dirty="0" smtClean="0"/>
              <a:t>Lula da Silva pede ao TCU  auditoria nas contas.  O TCU divulga o resultado da Auditoria   e um  Grupo  de Trabalho Interministerial  - GTI divulga o relatório de estudos, análises e proposições sobre o  FGTS 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>
            <a:normAutofit/>
          </a:bodyPr>
          <a:lstStyle/>
          <a:p>
            <a:r>
              <a:rPr lang="pt-BR" sz="3200" dirty="0"/>
              <a:t>História do FGTS – 1986 a 1989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Autofit/>
          </a:bodyPr>
          <a:lstStyle/>
          <a:p>
            <a:r>
              <a:rPr lang="pt-BR" sz="2000" dirty="0"/>
              <a:t>Entre os   pontos analisados </a:t>
            </a:r>
            <a:r>
              <a:rPr lang="pt-BR" sz="2000" dirty="0" smtClean="0"/>
              <a:t> pelo GTI destacaram-se</a:t>
            </a:r>
            <a:r>
              <a:rPr lang="pt-BR" sz="2000" dirty="0"/>
              <a:t>:</a:t>
            </a:r>
          </a:p>
          <a:p>
            <a:pPr lvl="0"/>
            <a:r>
              <a:rPr lang="pt-BR" sz="2000" b="1" dirty="0"/>
              <a:t>a questão da descentralização das contas</a:t>
            </a:r>
            <a:r>
              <a:rPr lang="pt-BR" sz="2000" dirty="0"/>
              <a:t>, indicando que  em 1989, cerca de 1,2 milhões de empresas depositavam  o FGTS em 43,0 milhões de contas ativas para 23,0 milhões de trabalhadores.  O conceito de conta ativa implicava que a conta estivesse recebendo depósitos há menos de dois anos, após  os dois anos sem depósitos, a conta era classificada de inativa  e transferida ao </a:t>
            </a:r>
            <a:r>
              <a:rPr lang="pt-BR" sz="2000" dirty="0" smtClean="0"/>
              <a:t>gestor;</a:t>
            </a:r>
            <a:endParaRPr lang="pt-BR" sz="2000" dirty="0"/>
          </a:p>
          <a:p>
            <a:pPr lvl="0"/>
            <a:r>
              <a:rPr lang="pt-BR" sz="2000" b="1" dirty="0"/>
              <a:t>informações gerenciais  insuficientes e  precárias </a:t>
            </a:r>
            <a:r>
              <a:rPr lang="pt-BR" sz="2000" dirty="0"/>
              <a:t>- O  banco informava, e não existiam mecanismos de controle, processos diferentes em cada banco, impossibilidade de casar empresa  e   a conta  do </a:t>
            </a:r>
            <a:r>
              <a:rPr lang="pt-BR" sz="2000" dirty="0" smtClean="0"/>
              <a:t>trabalhador;</a:t>
            </a:r>
            <a:endParaRPr lang="pt-BR" sz="2000" dirty="0"/>
          </a:p>
          <a:p>
            <a:pPr lvl="0"/>
            <a:r>
              <a:rPr lang="pt-BR" sz="2000" dirty="0"/>
              <a:t>os servidores,  que compuseram o GTI, identificaram que mais </a:t>
            </a:r>
            <a:r>
              <a:rPr lang="pt-BR" sz="2000" b="1" dirty="0"/>
              <a:t>de 200 atos normativos</a:t>
            </a:r>
            <a:r>
              <a:rPr lang="pt-BR" sz="2000" dirty="0"/>
              <a:t> foram expedidos no período  analisado,  com direções diferentes:</a:t>
            </a:r>
          </a:p>
          <a:p>
            <a:pPr lvl="1"/>
            <a:r>
              <a:rPr lang="pt-BR" sz="2000" dirty="0"/>
              <a:t>simplificavam o processo operacional</a:t>
            </a:r>
          </a:p>
          <a:p>
            <a:pPr lvl="1"/>
            <a:r>
              <a:rPr lang="pt-BR" sz="2000" dirty="0"/>
              <a:t>ampliavam  mais opções de saque para o trabalhador, ou </a:t>
            </a:r>
          </a:p>
          <a:p>
            <a:pPr lvl="1"/>
            <a:r>
              <a:rPr lang="pt-BR" sz="2000" dirty="0"/>
              <a:t>propiciavam o favorecimento do perfil de rentabilidade da rede arrecadadora.</a:t>
            </a:r>
          </a:p>
          <a:p>
            <a:r>
              <a:rPr lang="pt-BR" sz="2000" b="1" dirty="0"/>
              <a:t>r</a:t>
            </a:r>
            <a:r>
              <a:rPr lang="pt-BR" sz="2000" b="1" dirty="0" smtClean="0"/>
              <a:t>entabilidade </a:t>
            </a:r>
            <a:r>
              <a:rPr lang="pt-BR" sz="2000" b="1" dirty="0"/>
              <a:t>do Fundo </a:t>
            </a:r>
            <a:r>
              <a:rPr lang="pt-BR" sz="2000" dirty="0" smtClean="0"/>
              <a:t>dividida </a:t>
            </a:r>
            <a:r>
              <a:rPr lang="pt-BR" sz="2000" dirty="0"/>
              <a:t>ente empresários e </a:t>
            </a:r>
            <a:r>
              <a:rPr lang="pt-BR" sz="2000" dirty="0" smtClean="0"/>
              <a:t>bancos;</a:t>
            </a:r>
          </a:p>
          <a:p>
            <a:r>
              <a:rPr lang="pt-BR" sz="2000" b="1" dirty="0" smtClean="0"/>
              <a:t>fiscalização  sem capacidade operacional </a:t>
            </a:r>
            <a:r>
              <a:rPr lang="pt-BR" sz="2000" dirty="0" smtClean="0"/>
              <a:t>de realização, entre outras questões .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História do FGTS –  1989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 Grupo de  Trabalho Interministerial  elabora um projeto de lei  que o executivo encaminha ao Congresso.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projeto foi aprovado  sob a  Lei 7839/89 – a gestão ficava a cargo da Caixa Econômica  Federal; o Conselho  Curador foi reestabelecido com a participação de empresários  e  trabalhadores e a presidência do Conselho ficava a cargo do Ministério do Trabalho.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Mudanças importantes:  Centralização das contas na Caixa Econômica Federal, profunda alteração no processo de remuneração das contas, processo de  fiscalização e penalidades a cargo do  </a:t>
            </a:r>
            <a:r>
              <a:rPr lang="pt-BR" dirty="0" err="1" smtClean="0"/>
              <a:t>MTb</a:t>
            </a:r>
            <a:r>
              <a:rPr lang="pt-BR" dirty="0" smtClean="0"/>
              <a:t> e exigência de emissão do extrato para o trabalhador, entre outros pontos.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do FGTS –  1989 - 1990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1989 as eleições presidenciais ocorrerão  com dois projetos em disputa – Um baseado no Consenso de Washington e a proposta do Partido dos  Trabalhadores – Collor X Lula.</a:t>
            </a:r>
          </a:p>
          <a:p>
            <a:r>
              <a:rPr lang="pt-BR" dirty="0" smtClean="0"/>
              <a:t>Vitória do projeto neoliberal.</a:t>
            </a:r>
          </a:p>
          <a:p>
            <a:r>
              <a:rPr lang="pt-BR" dirty="0" smtClean="0"/>
              <a:t>Collor assume em março/1990 e edita a medida provisória 150 – passando a gestão do FGTS ao  Ministério da  Ação Social.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t-BR" dirty="0" smtClean="0"/>
              <a:t>História do FGTS – 1990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7" y="1412776"/>
            <a:ext cx="38164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210026"/>
            <a:ext cx="48245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r>
              <a:rPr lang="pt-BR" sz="2400" b="1" dirty="0" smtClean="0"/>
              <a:t>A lei 7839/89 previa a </a:t>
            </a:r>
            <a:r>
              <a:rPr lang="pt-BR" sz="2400" b="1" u="sng" dirty="0" smtClean="0"/>
              <a:t>gestão </a:t>
            </a:r>
            <a:r>
              <a:rPr lang="pt-BR" sz="2400" b="1" dirty="0" smtClean="0"/>
              <a:t>dos recursos na   Caixa, mudando  a </a:t>
            </a:r>
            <a:r>
              <a:rPr lang="pt-BR" sz="2400" b="1" u="sng" dirty="0" smtClean="0"/>
              <a:t>gestão</a:t>
            </a:r>
            <a:r>
              <a:rPr lang="pt-BR" sz="2400" b="1" dirty="0" smtClean="0"/>
              <a:t> para o MAS, este  ficava responsável por  todas as ações propostas  na Lei 7839/89.</a:t>
            </a:r>
          </a:p>
          <a:p>
            <a:r>
              <a:rPr lang="pt-BR" sz="2400" dirty="0" smtClean="0"/>
              <a:t>A FENAE junto com a Executiva  Nacional  e  a Comissão em  Defesa da  CAIXA lideraram uma  campanha  nacional para alterar a MP 150, que acabou por manter a Gestão no MAS, mas definiu a Caixa como Agente Operador, responsável pela Centralização das contas, emissão  dos extratos para o trabalhador  sob a coordenação do  Conselho Curador, cuja Secretaria  Executiva ficou a cargo do Ministério do Trabalho.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História do FGTS – a década de 1990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294782" cy="54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716016" y="908720"/>
            <a:ext cx="4427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Campanha em Defesa da  Caixa  criou material , cartilha, e cada unidade tinha um representante sindical,  como não  tinha  </a:t>
            </a:r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zap</a:t>
            </a:r>
            <a:r>
              <a:rPr lang="pt-BR" dirty="0" smtClean="0"/>
              <a:t> a mobilização era de boca em boca.</a:t>
            </a:r>
          </a:p>
          <a:p>
            <a:endParaRPr lang="pt-BR" dirty="0" smtClean="0"/>
          </a:p>
          <a:p>
            <a:r>
              <a:rPr lang="pt-BR" dirty="0" smtClean="0"/>
              <a:t>Os sindicatos e as associações recebiam a informação da FENAE, Executiva  Nacional e da Comissão  em Defesa da Caixa, que  repassavam para a Comissão  Regional  composta por empregados  da base  que repassava ao delegado sindical da  unidade. Este(a) transmitia  aos empregados da unidade.</a:t>
            </a:r>
          </a:p>
          <a:p>
            <a:endParaRPr lang="pt-BR" dirty="0" smtClean="0"/>
          </a:p>
          <a:p>
            <a:r>
              <a:rPr lang="pt-BR" dirty="0" smtClean="0"/>
              <a:t> A ação  dos empregados da Caixa e da CUT/ sindicatos foi forte junto a todos os parlamentares.</a:t>
            </a:r>
          </a:p>
          <a:p>
            <a:r>
              <a:rPr lang="pt-BR" dirty="0" smtClean="0"/>
              <a:t>O  modelo já havia sido  implementado na campanha de 1986 para a conquista do direito a  6 horas e a sindicalização.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pt-BR" dirty="0" smtClean="0"/>
              <a:t>História do FGTS – 1990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b="1" dirty="0" smtClean="0"/>
              <a:t>Centralização das contas e a reação dos  bancos: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Os bancos ganharam muito até 1989  – o 1</a:t>
            </a:r>
            <a:r>
              <a:rPr lang="pt-BR" baseline="42000" dirty="0" smtClean="0"/>
              <a:t>o </a:t>
            </a:r>
            <a:r>
              <a:rPr lang="pt-BR" dirty="0" smtClean="0"/>
              <a:t>depósito em uma conta podia ficar até 180  dias sem remuneração. 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Bancos dividiam meio a meio com as empresas, os ganhos com  a inflação do período.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75 bancos compunham a rede de  arrecadação do FGTS – apenas 36 utilizavam o FGT, aplicativo desenvolvido pelo BNH, para   gestão da arrecadação e depósitos nas contas do FGTS nos bancos.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Abertura de  uma nova  conta a cada novo emprego.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Impossibilidade do empregado verificar o depósito na sua conta.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Fiscalização sem capacidade operacional de ser executada.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916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50 Anos do FGTS</a:t>
            </a:r>
            <a:br>
              <a:rPr lang="pt-BR" sz="3600" dirty="0" smtClean="0"/>
            </a:br>
            <a:r>
              <a:rPr lang="pt-BR" sz="3600" dirty="0" smtClean="0"/>
              <a:t>Evolução do Salário Mínimo Brasil</a:t>
            </a:r>
            <a:br>
              <a:rPr lang="pt-BR" sz="3600" dirty="0" smtClean="0"/>
            </a:br>
            <a:r>
              <a:rPr lang="pt-BR" sz="3600" dirty="0" smtClean="0"/>
              <a:t>1940 – 2016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528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ta para baixo 8"/>
          <p:cNvSpPr/>
          <p:nvPr/>
        </p:nvSpPr>
        <p:spPr>
          <a:xfrm>
            <a:off x="2987824" y="1988840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 História do FGTS - 1992 </a:t>
            </a:r>
            <a:br>
              <a:rPr lang="pt-BR" sz="3200" dirty="0" smtClean="0"/>
            </a:br>
            <a:r>
              <a:rPr lang="pt-BR" sz="3200" dirty="0" smtClean="0"/>
              <a:t> Ataques contínuos: Lafaiete, Bradesco e Serra </a:t>
            </a: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138862" cy="353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211" y="1268760"/>
            <a:ext cx="3024336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299574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4905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55576" y="3744215"/>
            <a:ext cx="3384376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96336" y="4725144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... de extinção do  FGTS...</a:t>
            </a:r>
          </a:p>
          <a:p>
            <a:endParaRPr lang="pt-BR" dirty="0"/>
          </a:p>
        </p:txBody>
      </p:sp>
      <p:sp>
        <p:nvSpPr>
          <p:cNvPr id="10" name="Texto explicativo em elipse 9"/>
          <p:cNvSpPr/>
          <p:nvPr/>
        </p:nvSpPr>
        <p:spPr>
          <a:xfrm>
            <a:off x="7380312" y="4653136"/>
            <a:ext cx="1763688" cy="1152128"/>
          </a:xfrm>
          <a:prstGeom prst="wedgeEllipseCallout">
            <a:avLst>
              <a:gd name="adj1" fmla="val -96028"/>
              <a:gd name="adj2" fmla="val -80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em elipse 10"/>
          <p:cNvSpPr/>
          <p:nvPr/>
        </p:nvSpPr>
        <p:spPr>
          <a:xfrm>
            <a:off x="5004048" y="5517232"/>
            <a:ext cx="3024336" cy="1340768"/>
          </a:xfrm>
          <a:prstGeom prst="wedgeEllipseCallout">
            <a:avLst>
              <a:gd name="adj1" fmla="val -96028"/>
              <a:gd name="adj2" fmla="val -80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471380" y="5638259"/>
            <a:ext cx="25202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... manter sob a  responsabilidade da recede bancária o controle  das contas vinculadas...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86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História do FGTS  - 1992 </a:t>
            </a:r>
            <a:br>
              <a:rPr lang="pt-BR" sz="4000" dirty="0" smtClean="0"/>
            </a:br>
            <a:r>
              <a:rPr lang="pt-BR" sz="4000" dirty="0" smtClean="0"/>
              <a:t>Perdas do valor depositado  nas contas 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12765"/>
            <a:ext cx="3816424" cy="3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9512" y="119675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FENAE solicitou  ao DIEESE um estudo  sobre as perdas  -  o </a:t>
            </a:r>
            <a:r>
              <a:rPr lang="pt-BR" sz="2000" dirty="0"/>
              <a:t>estudo  verificou que um valor depositado </a:t>
            </a:r>
            <a:r>
              <a:rPr lang="pt-BR" sz="2000" dirty="0" smtClean="0"/>
              <a:t>em janeiro </a:t>
            </a:r>
            <a:r>
              <a:rPr lang="pt-BR" sz="2000" dirty="0"/>
              <a:t>de 1967, representava em </a:t>
            </a:r>
            <a:r>
              <a:rPr lang="pt-BR" sz="2000" dirty="0" smtClean="0"/>
              <a:t>1992 -  </a:t>
            </a:r>
            <a:r>
              <a:rPr lang="pt-BR" sz="2000" dirty="0"/>
              <a:t>19,5% do  seu valor</a:t>
            </a:r>
            <a:r>
              <a:rPr lang="pt-BR" sz="2000" dirty="0" smtClean="0"/>
              <a:t>. </a:t>
            </a:r>
            <a:r>
              <a:rPr lang="pt-BR" sz="2000" dirty="0"/>
              <a:t> </a:t>
            </a:r>
            <a:r>
              <a:rPr lang="pt-BR" sz="2000" dirty="0" smtClean="0"/>
              <a:t>Estas perdas se acumularam e cresceram  com dois planos: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o Plano  Verão de 1989 – (inflação de 42,72%, remunerou  22,25% - perda de   19,47% ).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e o Plano Collor de março  de 1990 (inflação  de 44,8%, remunerou apenas 0,24% - perda de 44,56%).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48050"/>
            <a:ext cx="40100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A História do FGTS - Perdas do valor depositado  nas contas - 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Autofit/>
          </a:bodyPr>
          <a:lstStyle/>
          <a:p>
            <a:r>
              <a:rPr lang="pt-BR" sz="2400" dirty="0" smtClean="0"/>
              <a:t>Ações de  sindicatos e de pessoas, individuais ou em grupos,  foram ajuizadas solicitando a reposição do valor  nas contas.</a:t>
            </a:r>
          </a:p>
          <a:p>
            <a:r>
              <a:rPr lang="pt-BR" sz="2400" dirty="0"/>
              <a:t>O  assunto foi parar no STF,  e  no ano de 2000,  definiu a correção dos  saldos das contas </a:t>
            </a:r>
            <a:r>
              <a:rPr lang="pt-BR" sz="2400" dirty="0" smtClean="0"/>
              <a:t>determinando:</a:t>
            </a:r>
          </a:p>
          <a:p>
            <a:pPr lvl="1"/>
            <a:r>
              <a:rPr lang="pt-BR" sz="2000" dirty="0" smtClean="0"/>
              <a:t> </a:t>
            </a:r>
            <a:r>
              <a:rPr lang="pt-BR" sz="2000" dirty="0"/>
              <a:t>o reajuste de </a:t>
            </a:r>
            <a:r>
              <a:rPr lang="pt-BR" sz="2000" b="1" dirty="0" smtClean="0"/>
              <a:t>42,72</a:t>
            </a:r>
            <a:r>
              <a:rPr lang="pt-BR" sz="2000" b="1" dirty="0"/>
              <a:t>% </a:t>
            </a:r>
            <a:r>
              <a:rPr lang="pt-BR" sz="2000" dirty="0"/>
              <a:t>relativos ao Plano  Verão, de  janeiro de </a:t>
            </a:r>
            <a:r>
              <a:rPr lang="pt-BR" sz="2000" dirty="0" smtClean="0"/>
              <a:t>1989;</a:t>
            </a:r>
          </a:p>
          <a:p>
            <a:pPr lvl="1"/>
            <a:r>
              <a:rPr lang="pt-BR" sz="2000" dirty="0" smtClean="0"/>
              <a:t> </a:t>
            </a:r>
            <a:r>
              <a:rPr lang="pt-BR" sz="2000" dirty="0"/>
              <a:t>e </a:t>
            </a:r>
            <a:r>
              <a:rPr lang="pt-BR" sz="2000" b="1" dirty="0"/>
              <a:t>44,8%</a:t>
            </a:r>
            <a:r>
              <a:rPr lang="pt-BR" sz="2000" dirty="0"/>
              <a:t> relativos ao Plano Collor,  março de </a:t>
            </a:r>
            <a:r>
              <a:rPr lang="pt-BR" sz="2000" dirty="0" smtClean="0"/>
              <a:t>90;</a:t>
            </a:r>
          </a:p>
          <a:p>
            <a:pPr lvl="1">
              <a:buNone/>
            </a:pPr>
            <a:r>
              <a:rPr lang="pt-BR" sz="2000" dirty="0" smtClean="0"/>
              <a:t>( </a:t>
            </a:r>
            <a:r>
              <a:rPr lang="pt-BR" sz="2000" dirty="0"/>
              <a:t>as contas haviam sido reajustadas respectivamente em  22,25% e  apenas os juros de 0,24</a:t>
            </a:r>
            <a:r>
              <a:rPr lang="pt-BR" sz="2000" dirty="0" smtClean="0"/>
              <a:t>%).</a:t>
            </a:r>
          </a:p>
          <a:p>
            <a:r>
              <a:rPr lang="pt-BR" sz="2400" dirty="0" smtClean="0"/>
              <a:t>A Caixa identificou todas as contas, foi encaminhado projeto de lei ao Congresso que aumentou a contribuição de 8,0% para 8,5% e aumento do valor da multa de 40% para 50% para cobrir os  R$ 40  bilhões de reais de perdas identificadas.</a:t>
            </a:r>
          </a:p>
          <a:p>
            <a:r>
              <a:rPr lang="pt-BR" sz="2400" dirty="0" smtClean="0"/>
              <a:t>Os pagamentos foram realizados pela Caixa no período  de   2002 a 2007.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2194"/>
          </a:xfrm>
        </p:spPr>
        <p:txBody>
          <a:bodyPr>
            <a:normAutofit/>
          </a:bodyPr>
          <a:lstStyle/>
          <a:p>
            <a:r>
              <a:rPr lang="pt-BR" dirty="0" smtClean="0"/>
              <a:t>A História do FGTS – 1985 a 2015 </a:t>
            </a:r>
            <a:br>
              <a:rPr lang="pt-BR" dirty="0" smtClean="0"/>
            </a:br>
            <a:endParaRPr lang="pt-BR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33961"/>
            <a:ext cx="5206287" cy="572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79512" y="1772816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 arrocho implementado pelo Collor e suas consequências, no emprego .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3779912" y="2708920"/>
            <a:ext cx="46085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 História do FGTS – 1995 a 2015</a:t>
            </a:r>
            <a:endParaRPr lang="pt-BR" sz="36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4283968" y="692696"/>
          <a:ext cx="5472608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388086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áfico 7"/>
          <p:cNvGraphicFramePr/>
          <p:nvPr/>
        </p:nvGraphicFramePr>
        <p:xfrm>
          <a:off x="4283968" y="3501008"/>
          <a:ext cx="4628804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4067944" y="1700808"/>
            <a:ext cx="0" cy="17281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067944" y="2276872"/>
            <a:ext cx="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067944" y="335699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004048" y="6597352"/>
            <a:ext cx="1440160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308304" y="4077072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O FGTS   e as Cidades   -  Unidades financiadas no período da série  analisada- FGTS X SBPE</a:t>
            </a:r>
            <a:endParaRPr lang="pt-BR" sz="2800" b="1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4932040" y="3933056"/>
          <a:ext cx="3779912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4860032" y="1052736"/>
          <a:ext cx="41044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51520" y="4797152"/>
          <a:ext cx="4320480" cy="164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323528" y="1052736"/>
          <a:ext cx="424847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331640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Anos de  1970 a 1986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764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Anos de  1987 a 1994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Anos de  1995 a 2002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80112" y="37077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Anos de  2003 a 2015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56176" y="141277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54%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FGTS EM NÚMEROS -  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3</a:t>
            </a:r>
            <a:r>
              <a:rPr lang="pt-BR" baseline="30000" dirty="0" smtClean="0"/>
              <a:t>O</a:t>
            </a:r>
            <a:r>
              <a:rPr lang="pt-BR" dirty="0" smtClean="0"/>
              <a:t> Maior cadastro do mundo.</a:t>
            </a:r>
          </a:p>
          <a:p>
            <a:r>
              <a:rPr lang="pt-BR" dirty="0" smtClean="0"/>
              <a:t>R$ 716,3 milhões de contas ( 124,2 contas crédito  suplementar).</a:t>
            </a:r>
          </a:p>
          <a:p>
            <a:r>
              <a:rPr lang="pt-BR" dirty="0" smtClean="0"/>
              <a:t>R$ 364 bilhões de saldo  nas contas.</a:t>
            </a:r>
          </a:p>
          <a:p>
            <a:r>
              <a:rPr lang="pt-BR" dirty="0" smtClean="0"/>
              <a:t>Arrecadação  bruta de R$ 113,5 bilhões em 2015.</a:t>
            </a:r>
          </a:p>
          <a:p>
            <a:r>
              <a:rPr lang="pt-BR" dirty="0" smtClean="0"/>
              <a:t>Em todos  os períodos analisados desde a sua criação sua contribuição para o acesso à moradia  sempre foi superior a qualquer outro  tipo de fonte de recursos.</a:t>
            </a:r>
          </a:p>
          <a:p>
            <a:r>
              <a:rPr lang="pt-BR" dirty="0" smtClean="0"/>
              <a:t>Arrecadação bruta  de R$ 113,5bilhões – ano de 2015.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FGTS e a Fragilização das relações de trabalho 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dirty="0" smtClean="0"/>
              <a:t>STF -  A   serviço do capital e da flexibilização das relações  de trabalho:</a:t>
            </a:r>
          </a:p>
          <a:p>
            <a:pPr marL="514350" indent="-514350">
              <a:buFont typeface="+mj-lt"/>
              <a:buAutoNum type="arabicPeriod"/>
            </a:pPr>
            <a:endParaRPr lang="pt-BR" sz="2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Prescrição </a:t>
            </a:r>
            <a:r>
              <a:rPr lang="pt-BR" sz="2800" dirty="0"/>
              <a:t>quinquenal de </a:t>
            </a:r>
            <a:r>
              <a:rPr lang="pt-BR" sz="2800" dirty="0" smtClean="0"/>
              <a:t>FGTS.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Permissão </a:t>
            </a:r>
            <a:r>
              <a:rPr lang="pt-BR" sz="2800" dirty="0"/>
              <a:t>para contratação de </a:t>
            </a:r>
            <a:r>
              <a:rPr lang="pt-BR" sz="2800" dirty="0" err="1"/>
              <a:t>OS’s</a:t>
            </a:r>
            <a:r>
              <a:rPr lang="pt-BR" sz="2800" dirty="0"/>
              <a:t> na administração </a:t>
            </a:r>
            <a:r>
              <a:rPr lang="pt-BR" sz="2800" dirty="0" smtClean="0"/>
              <a:t>pública.   </a:t>
            </a:r>
            <a:endParaRPr lang="pt-BR" sz="2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PDV com quitação </a:t>
            </a:r>
            <a:r>
              <a:rPr lang="pt-BR" sz="2800" dirty="0" smtClean="0"/>
              <a:t>geral.</a:t>
            </a:r>
            <a:endParaRPr lang="pt-BR" sz="2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Prevalência do negociado sobre o </a:t>
            </a:r>
            <a:r>
              <a:rPr lang="pt-BR" sz="2800" dirty="0" smtClean="0"/>
              <a:t>legislado.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err="1"/>
              <a:t>Precarização</a:t>
            </a:r>
            <a:r>
              <a:rPr lang="pt-BR" sz="2800" dirty="0"/>
              <a:t> da Justiça do </a:t>
            </a:r>
            <a:r>
              <a:rPr lang="pt-BR" sz="2800" dirty="0" smtClean="0"/>
              <a:t>Trabalho.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Corte </a:t>
            </a:r>
            <a:r>
              <a:rPr lang="pt-BR" sz="2800" dirty="0"/>
              <a:t>de vencimentos dos servidores em </a:t>
            </a:r>
            <a:r>
              <a:rPr lang="pt-BR" sz="2800" dirty="0" smtClean="0"/>
              <a:t>greve.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8697144" cy="155679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FGTS – 50 anos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Fragilização das relações de trabalho</a:t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507288" cy="4525963"/>
          </a:xfrm>
        </p:spPr>
        <p:txBody>
          <a:bodyPr/>
          <a:lstStyle/>
          <a:p>
            <a:r>
              <a:rPr lang="pt-BR" dirty="0" smtClean="0"/>
              <a:t>A disputa  pelos  113, 5 bilhões  de arrecadação anual -  valores de 2015.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 A disputa pelo saldo  das contas  de R$ 364 bilhões.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FGTS -  50 anos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sz="4400" dirty="0"/>
          </a:p>
          <a:p>
            <a:pPr algn="ctr">
              <a:buNone/>
            </a:pPr>
            <a:r>
              <a:rPr lang="pt-BR" sz="4400" dirty="0" smtClean="0"/>
              <a:t>Muito Obrigada.</a:t>
            </a:r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Márcia Kumer </a:t>
            </a:r>
          </a:p>
          <a:p>
            <a:pPr algn="ctr">
              <a:buNone/>
            </a:pPr>
            <a:r>
              <a:rPr lang="pt-BR" sz="2000" dirty="0" smtClean="0"/>
              <a:t> Empregada aposentada da Caixa </a:t>
            </a:r>
          </a:p>
          <a:p>
            <a:pPr algn="ctr">
              <a:buNone/>
            </a:pPr>
            <a:r>
              <a:rPr lang="pt-BR" sz="2000" dirty="0" smtClean="0"/>
              <a:t>Brasília, novembro de 2016.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612560" cy="1143000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3100" dirty="0" smtClean="0"/>
              <a:t>Indicadores até o final de 2015 :</a:t>
            </a:r>
            <a:br>
              <a:rPr lang="pt-BR" sz="3100" dirty="0" smtClean="0"/>
            </a:b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6093296"/>
          </a:xfrm>
        </p:spPr>
        <p:txBody>
          <a:bodyPr>
            <a:noAutofit/>
          </a:bodyPr>
          <a:lstStyle/>
          <a:p>
            <a:pPr>
              <a:buAutoNum type="arabicParenR"/>
            </a:pPr>
            <a:r>
              <a:rPr lang="pt-BR" sz="1700" b="1" dirty="0" smtClean="0"/>
              <a:t>As </a:t>
            </a:r>
            <a:r>
              <a:rPr lang="pt-BR" sz="1700" b="1" dirty="0"/>
              <a:t>reservas internacionais líquidas do Brasil </a:t>
            </a:r>
            <a:r>
              <a:rPr lang="pt-BR" sz="1700" b="1" dirty="0" smtClean="0"/>
              <a:t>eram </a:t>
            </a:r>
            <a:r>
              <a:rPr lang="pt-BR" sz="1700" b="1" dirty="0"/>
              <a:t>de US$ 377 bilhões </a:t>
            </a:r>
            <a:r>
              <a:rPr lang="pt-BR" sz="1700" dirty="0"/>
              <a:t>(eram de apenas US$ </a:t>
            </a:r>
            <a:r>
              <a:rPr lang="pt-BR" sz="1700" dirty="0" smtClean="0"/>
              <a:t>16 bilhões </a:t>
            </a:r>
            <a:r>
              <a:rPr lang="pt-BR" sz="1700" dirty="0"/>
              <a:t>em 2002). Elas superam, com folga, toda a dívida externa do país, que é de US$ 333,6 bilhões, sendo que apenas 30% disso a curto </a:t>
            </a:r>
            <a:r>
              <a:rPr lang="pt-BR" sz="1700" dirty="0" smtClean="0"/>
              <a:t>prazo.</a:t>
            </a:r>
          </a:p>
          <a:p>
            <a:pPr>
              <a:buAutoNum type="arabicParenR"/>
            </a:pPr>
            <a:r>
              <a:rPr lang="pt-BR" sz="1700" b="1" dirty="0" smtClean="0"/>
              <a:t>O </a:t>
            </a:r>
            <a:r>
              <a:rPr lang="pt-BR" sz="1700" b="1" dirty="0"/>
              <a:t>Brasil é credor do FMI </a:t>
            </a:r>
            <a:r>
              <a:rPr lang="pt-BR" sz="1700" dirty="0"/>
              <a:t>- o Brasil é credor externo líquido em US$ 42,7 </a:t>
            </a:r>
            <a:r>
              <a:rPr lang="pt-BR" sz="1700" dirty="0" smtClean="0"/>
              <a:t>bilhões.</a:t>
            </a:r>
          </a:p>
          <a:p>
            <a:pPr>
              <a:buAutoNum type="arabicParenR" startAt="3"/>
            </a:pPr>
            <a:r>
              <a:rPr lang="pt-BR" sz="1700" b="1" i="1" dirty="0" smtClean="0"/>
              <a:t>A</a:t>
            </a:r>
            <a:r>
              <a:rPr lang="pt-BR" sz="1700" b="1" dirty="0" smtClean="0"/>
              <a:t> </a:t>
            </a:r>
            <a:r>
              <a:rPr lang="pt-BR" sz="1700" b="1" dirty="0"/>
              <a:t>dívida pública líquida era 36% </a:t>
            </a:r>
            <a:r>
              <a:rPr lang="pt-BR" sz="1700" dirty="0"/>
              <a:t>do PIB e a bruta 66% do PIB (em 2002 a dívida líquida </a:t>
            </a:r>
            <a:r>
              <a:rPr lang="pt-BR" sz="1700" b="1" dirty="0"/>
              <a:t>era de 60% do PIB</a:t>
            </a:r>
            <a:r>
              <a:rPr lang="pt-BR" sz="1700" b="1" dirty="0" smtClean="0"/>
              <a:t>).</a:t>
            </a:r>
          </a:p>
          <a:p>
            <a:pPr>
              <a:buAutoNum type="arabicParenR" startAt="3"/>
            </a:pPr>
            <a:r>
              <a:rPr lang="pt-BR" sz="1700" dirty="0" smtClean="0"/>
              <a:t>Os </a:t>
            </a:r>
            <a:r>
              <a:rPr lang="pt-BR" sz="1700" dirty="0"/>
              <a:t>investimentos externos produtivos (IED) no Brasil foram </a:t>
            </a:r>
            <a:r>
              <a:rPr lang="pt-BR" sz="1700" b="1" dirty="0"/>
              <a:t>de US$ 75 bilhões em 2015</a:t>
            </a:r>
            <a:r>
              <a:rPr lang="pt-BR" sz="1700" dirty="0"/>
              <a:t>, sendo equivalentes a 4,5% do </a:t>
            </a:r>
            <a:r>
              <a:rPr lang="pt-BR" sz="1700" dirty="0" smtClean="0"/>
              <a:t>PIB. </a:t>
            </a:r>
          </a:p>
          <a:p>
            <a:pPr>
              <a:buAutoNum type="arabicParenR" startAt="5"/>
            </a:pPr>
            <a:r>
              <a:rPr lang="pt-BR" sz="1700" dirty="0" smtClean="0"/>
              <a:t>O </a:t>
            </a:r>
            <a:r>
              <a:rPr lang="pt-BR" sz="1700" dirty="0"/>
              <a:t>Brasil tem o </a:t>
            </a:r>
            <a:r>
              <a:rPr lang="pt-BR" sz="1700" b="1" dirty="0" smtClean="0"/>
              <a:t>7</a:t>
            </a:r>
            <a:r>
              <a:rPr lang="pt-BR" sz="1700" b="1" u="sng" baseline="30000" dirty="0" smtClean="0"/>
              <a:t>o</a:t>
            </a:r>
            <a:r>
              <a:rPr lang="pt-BR" sz="1700" b="1" dirty="0" smtClean="0"/>
              <a:t> </a:t>
            </a:r>
            <a:r>
              <a:rPr lang="pt-BR" sz="1700" b="1" dirty="0"/>
              <a:t>maior PIB mundial </a:t>
            </a:r>
            <a:r>
              <a:rPr lang="pt-BR" sz="1700" dirty="0"/>
              <a:t>(era o </a:t>
            </a:r>
            <a:r>
              <a:rPr lang="pt-BR" sz="1700" dirty="0" smtClean="0"/>
              <a:t>13</a:t>
            </a:r>
            <a:r>
              <a:rPr lang="pt-BR" sz="1700" baseline="30000" dirty="0" smtClean="0"/>
              <a:t>º   </a:t>
            </a:r>
            <a:r>
              <a:rPr lang="pt-BR" sz="1700" dirty="0" smtClean="0"/>
              <a:t>em </a:t>
            </a:r>
            <a:r>
              <a:rPr lang="pt-BR" sz="1700" dirty="0"/>
              <a:t>2002</a:t>
            </a:r>
            <a:r>
              <a:rPr lang="pt-BR" sz="1700" dirty="0" smtClean="0"/>
              <a:t>).</a:t>
            </a:r>
          </a:p>
          <a:p>
            <a:pPr>
              <a:buAutoNum type="arabicParenR" startAt="5"/>
            </a:pPr>
            <a:r>
              <a:rPr lang="pt-BR" sz="1700" b="1" dirty="0" smtClean="0"/>
              <a:t>O </a:t>
            </a:r>
            <a:r>
              <a:rPr lang="pt-BR" sz="1700" b="1" dirty="0"/>
              <a:t>PIB per capita fechou em US$8.670 </a:t>
            </a:r>
            <a:r>
              <a:rPr lang="pt-BR" sz="1700" dirty="0"/>
              <a:t>(era de US$2.800 em 2002</a:t>
            </a:r>
            <a:r>
              <a:rPr lang="pt-BR" sz="1700" dirty="0" smtClean="0"/>
              <a:t>).</a:t>
            </a:r>
          </a:p>
          <a:p>
            <a:pPr>
              <a:buNone/>
            </a:pPr>
            <a:r>
              <a:rPr lang="pt-BR" sz="1700" dirty="0" smtClean="0"/>
              <a:t>7</a:t>
            </a:r>
            <a:r>
              <a:rPr lang="pt-BR" sz="1700" dirty="0"/>
              <a:t>) </a:t>
            </a:r>
            <a:r>
              <a:rPr lang="pt-BR" sz="1700" dirty="0" smtClean="0"/>
              <a:t>   A </a:t>
            </a:r>
            <a:r>
              <a:rPr lang="pt-BR" sz="1700" dirty="0"/>
              <a:t>taxa de inflação está caindo e deverá fechar o ano, segundo o Banco Central, perto do teto da meta em 2016, ficando próxima de 6,5% no acumulado do ano. </a:t>
            </a:r>
            <a:r>
              <a:rPr lang="pt-BR" sz="1700" dirty="0" smtClean="0"/>
              <a:t>Para </a:t>
            </a:r>
            <a:r>
              <a:rPr lang="pt-BR" sz="1700" dirty="0"/>
              <a:t>2017, já se prevê uma taxa de inflação perto do centro da meta (de 4,5</a:t>
            </a:r>
            <a:r>
              <a:rPr lang="pt-BR" sz="1700" dirty="0" smtClean="0"/>
              <a:t>%). </a:t>
            </a:r>
          </a:p>
          <a:p>
            <a:pPr>
              <a:buNone/>
            </a:pPr>
            <a:r>
              <a:rPr lang="pt-BR" sz="1700" dirty="0" smtClean="0"/>
              <a:t>8)   </a:t>
            </a:r>
            <a:r>
              <a:rPr lang="pt-BR" sz="1700" b="1" dirty="0" smtClean="0"/>
              <a:t>O </a:t>
            </a:r>
            <a:r>
              <a:rPr lang="pt-BR" sz="1700" b="1" dirty="0"/>
              <a:t>salário mínimo fechou em de R</a:t>
            </a:r>
            <a:r>
              <a:rPr lang="pt-BR" sz="1700" b="1" dirty="0" smtClean="0"/>
              <a:t>$ 824</a:t>
            </a:r>
            <a:r>
              <a:rPr lang="pt-BR" sz="1700" dirty="0"/>
              <a:t>, equivalente a cerca de US$368 (era de US$158 </a:t>
            </a:r>
            <a:r>
              <a:rPr lang="pt-BR" sz="1700" dirty="0" smtClean="0"/>
              <a:t>em 2002</a:t>
            </a:r>
            <a:r>
              <a:rPr lang="pt-BR" sz="1700" dirty="0"/>
              <a:t>); </a:t>
            </a:r>
          </a:p>
          <a:p>
            <a:pPr marL="358775" indent="-358775">
              <a:buNone/>
            </a:pPr>
            <a:r>
              <a:rPr lang="pt-BR" sz="1700" dirty="0" smtClean="0"/>
              <a:t>9)   </a:t>
            </a:r>
            <a:r>
              <a:rPr lang="pt-BR" sz="1700" b="1" dirty="0" smtClean="0"/>
              <a:t>O </a:t>
            </a:r>
            <a:r>
              <a:rPr lang="pt-BR" sz="1700" b="1" dirty="0"/>
              <a:t>déficit externo, em transações correntes, fechou em 3,32% do PIB </a:t>
            </a:r>
            <a:r>
              <a:rPr lang="pt-BR" sz="1700" dirty="0"/>
              <a:t>(caiu dos 4,31% de 2014 </a:t>
            </a:r>
            <a:r>
              <a:rPr lang="pt-BR" sz="1700" dirty="0" smtClean="0"/>
              <a:t>e continua caindo,   (</a:t>
            </a:r>
            <a:r>
              <a:rPr lang="pt-BR" sz="1700" b="1" i="1" dirty="0" smtClean="0"/>
              <a:t>déficit </a:t>
            </a:r>
            <a:r>
              <a:rPr lang="pt-BR" sz="1700" b="1" dirty="0" smtClean="0"/>
              <a:t>de US$23,3 bilhões, equivalente a 1,31% do PIB - Set /2016), e </a:t>
            </a:r>
            <a:endParaRPr lang="pt-BR" sz="1700" b="1" dirty="0"/>
          </a:p>
          <a:p>
            <a:pPr marL="514350" indent="-514350">
              <a:buNone/>
            </a:pPr>
            <a:r>
              <a:rPr lang="pt-BR" sz="1700" dirty="0"/>
              <a:t>10) </a:t>
            </a:r>
            <a:r>
              <a:rPr lang="pt-BR" sz="1700" dirty="0" smtClean="0"/>
              <a:t>o </a:t>
            </a:r>
            <a:r>
              <a:rPr lang="pt-BR" sz="1700" dirty="0"/>
              <a:t>Superávit comercial foi de US$19,7 bilhões em 2015</a:t>
            </a:r>
            <a:r>
              <a:rPr lang="pt-BR" sz="1700" b="1" dirty="0"/>
              <a:t>, já acumulou </a:t>
            </a:r>
            <a:r>
              <a:rPr lang="pt-BR" sz="1700" b="1" dirty="0" smtClean="0"/>
              <a:t>US$ 38,52 bilhões</a:t>
            </a:r>
          </a:p>
          <a:p>
            <a:pPr marL="268288" indent="0">
              <a:buNone/>
            </a:pPr>
            <a:r>
              <a:rPr lang="pt-BR" sz="1700" b="1" dirty="0" smtClean="0"/>
              <a:t>de </a:t>
            </a:r>
            <a:r>
              <a:rPr lang="pt-BR" sz="1700" b="1" dirty="0"/>
              <a:t>janeiro </a:t>
            </a:r>
            <a:r>
              <a:rPr lang="pt-BR" sz="1700" b="1" dirty="0" smtClean="0"/>
              <a:t>a outubro de </a:t>
            </a:r>
            <a:r>
              <a:rPr lang="pt-BR" sz="1700" b="1" dirty="0"/>
              <a:t>2016,</a:t>
            </a:r>
            <a:r>
              <a:rPr lang="pt-BR" sz="1700" dirty="0"/>
              <a:t> sendo que estimativas apontam que o mesmo poderá chegar a US$50 bilhões </a:t>
            </a:r>
            <a:r>
              <a:rPr lang="pt-BR" sz="1700" dirty="0" smtClean="0"/>
              <a:t>neste ano(atualizado out /2016).</a:t>
            </a:r>
            <a:endParaRPr lang="pt-BR" sz="1700" dirty="0"/>
          </a:p>
          <a:p>
            <a:endParaRPr lang="pt-B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2996952"/>
            <a:ext cx="8568952" cy="357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/>
              <a:t> O FMI, em artigo publicado por três economistas da instituição. </a:t>
            </a:r>
            <a:r>
              <a:rPr lang="pt-BR" sz="2000" b="1" dirty="0"/>
              <a:t>"Em vez de gerar crescimento, algumas políticas neoliberais aumentaram a desigualdade, colocando em risco uma expansão duradoura"</a:t>
            </a:r>
            <a:r>
              <a:rPr lang="pt-BR" sz="2000" dirty="0"/>
              <a:t>, argumentaram seus autores.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dirty="0" smtClean="0"/>
              <a:t>      “ </a:t>
            </a:r>
            <a:r>
              <a:rPr lang="pt-BR" sz="2000" b="1" dirty="0" smtClean="0"/>
              <a:t>Com </a:t>
            </a:r>
            <a:r>
              <a:rPr lang="pt-BR" sz="2000" b="1" dirty="0"/>
              <a:t>o aumento da desigualdade social, passamos a conviver com mais pobreza, menos educação, menos saúde, mais violência, menos moradia, mais miséria, mais protestos, mais manifestações, mais crise e todos aqueles problemas sociais que estamos fartos de saber. </a:t>
            </a:r>
            <a:r>
              <a:rPr lang="pt-BR" sz="2000" dirty="0"/>
              <a:t>O mundo se tornou um lugar mais injusto e </a:t>
            </a:r>
            <a:r>
              <a:rPr lang="pt-BR" sz="2000" dirty="0" smtClean="0"/>
              <a:t>perigoso”. </a:t>
            </a:r>
            <a:endParaRPr lang="pt-BR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/>
              <a:t>E os 99% vivem isso na pele em menor ou maior grau, enquanto o 1% desfruta de suas regalias conquistadas com as verbas públicas – dinheiro dos 99%.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28600" y="0"/>
            <a:ext cx="10836696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O Neoliberalismo e o Crescimento da Desigualdade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5760640" cy="2232248"/>
          </a:xfrm>
        </p:spPr>
        <p:txBody>
          <a:bodyPr>
            <a:noAutofit/>
          </a:bodyPr>
          <a:lstStyle/>
          <a:p>
            <a:r>
              <a:rPr lang="pt-BR" sz="2000" dirty="0"/>
              <a:t>A </a:t>
            </a:r>
            <a:r>
              <a:rPr lang="pt-BR" sz="2000" dirty="0" smtClean="0"/>
              <a:t>ONG britânica </a:t>
            </a:r>
            <a:r>
              <a:rPr lang="pt-BR" sz="2000" dirty="0" err="1"/>
              <a:t>Oxfam</a:t>
            </a:r>
            <a:r>
              <a:rPr lang="pt-BR" sz="2000" dirty="0"/>
              <a:t>, baseado em dados do banco </a:t>
            </a:r>
            <a:r>
              <a:rPr lang="pt-BR" sz="2000" dirty="0" err="1"/>
              <a:t>Credit</a:t>
            </a:r>
            <a:r>
              <a:rPr lang="pt-BR" sz="2000" dirty="0"/>
              <a:t> </a:t>
            </a:r>
            <a:r>
              <a:rPr lang="pt-BR" sz="2000" dirty="0" err="1"/>
              <a:t>Suisse</a:t>
            </a:r>
            <a:r>
              <a:rPr lang="pt-BR" sz="2000" dirty="0"/>
              <a:t> relativos a outubro de 2015, mostrou que a riqueza acumulada pelo 1% mais abastado da população mundial </a:t>
            </a:r>
            <a:r>
              <a:rPr lang="pt-BR" sz="2000" b="1" dirty="0"/>
              <a:t>agora equivale, pela primeira vez, à riqueza dos 99% restantes. Eis o resultado prático de décadas de neoliberalismo</a:t>
            </a:r>
            <a:r>
              <a:rPr lang="pt-BR" sz="2000" b="1" dirty="0" smtClean="0"/>
              <a:t>.</a:t>
            </a:r>
            <a:endParaRPr lang="pt-BR" sz="2000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-171400"/>
            <a:ext cx="9108504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 Neoliberalismo e o Crescimento da Desigualdade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“</a:t>
            </a:r>
            <a:r>
              <a:rPr lang="pt-BR" sz="1600" dirty="0" smtClean="0"/>
              <a:t>Vejamos a  avaliação do economista do Miguel Gouveia sobre estes indicadores:  "estes indicadores dificilmente apresentam um cenário ruim, ainda mais quando comparado aos países endividados do G7,  grande parte com dívidas com valores superiores aos seus </a:t>
            </a:r>
            <a:r>
              <a:rPr lang="pt-BR" sz="1600" dirty="0" err="1" smtClean="0"/>
              <a:t>PIB's</a:t>
            </a:r>
            <a:r>
              <a:rPr lang="pt-BR" sz="1600" dirty="0" smtClean="0"/>
              <a:t>.  </a:t>
            </a:r>
            <a:r>
              <a:rPr lang="pt-BR" sz="1600" b="1" dirty="0" smtClean="0"/>
              <a:t>Ao ultrapassar 100% do seu PIB, um país atesta que a sua capacidade de gerar riquezas é inferior à sua capacidade de honrar compromissos. Não há como sua Economia pagar o que pegou emprestado para melhorar a sua Economia, </a:t>
            </a:r>
            <a:r>
              <a:rPr lang="pt-BR" sz="1600" dirty="0" smtClean="0"/>
              <a:t>salvo a exceção em que o dinheiro foi gasto em programas que permitirão o aumento de seu PIB mais à frente – o que não corresponde ao caso dos países mais endividados. A dívida do Japão, por exemplo, tem um componente pesado de previdência social para atender uma população envelhecida que não se renova.   </a:t>
            </a:r>
            <a:r>
              <a:rPr lang="pt-BR" sz="1600" b="1" dirty="0" smtClean="0"/>
              <a:t>O economista observa que  o G7, considerados os países mais ricos do mundo, formado por Canadá, França, Alemanha, Itália, Espanha, Reino Unido e Estados Unidos, estão todos endividados de forma avassaladora, com a exceção a  Alemanha.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 </a:t>
            </a:r>
            <a:r>
              <a:rPr lang="pt-BR" sz="1600" b="1" dirty="0" smtClean="0"/>
              <a:t>Esses países não dispõem </a:t>
            </a:r>
            <a:r>
              <a:rPr lang="pt-BR" sz="1600" dirty="0" smtClean="0"/>
              <a:t>de uma economia capaz de saldar essas dívidas e a perspectiva é que não tenham como no futuro,  acrescenta: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Reparem também que os países do recém-criado </a:t>
            </a:r>
            <a:r>
              <a:rPr lang="pt-BR" sz="1600" b="1" dirty="0" smtClean="0"/>
              <a:t>BRICS não compartilham essa inadimplência toda com o G7.</a:t>
            </a:r>
            <a:r>
              <a:rPr lang="pt-BR" sz="1600" dirty="0" smtClean="0"/>
              <a:t> Brasil, Índia, China e Rússia estão com dívidas públicas administráveis. No momento, suas respectivas economias têm capacidade de honrar compromissos e </a:t>
            </a:r>
            <a:r>
              <a:rPr lang="pt-BR" sz="1600" b="1" dirty="0" smtClean="0"/>
              <a:t>suas respectivas dívidas são em prol de programas que visam o crescimento de seus </a:t>
            </a:r>
            <a:r>
              <a:rPr lang="pt-BR" sz="1600" b="1" dirty="0" err="1" smtClean="0"/>
              <a:t>PIBs</a:t>
            </a:r>
            <a:r>
              <a:rPr lang="pt-BR" sz="1600" b="1" dirty="0" smtClean="0"/>
              <a:t> – por exemplo, o programa de Pré-sal no Brasil.”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540552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 Neoliberalismo e o Crescimento da Desigualdade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Angus </a:t>
            </a:r>
            <a:r>
              <a:rPr lang="pt-BR" dirty="0" err="1" smtClean="0"/>
              <a:t>Deaton</a:t>
            </a:r>
            <a:r>
              <a:rPr lang="pt-BR" dirty="0" smtClean="0"/>
              <a:t> -  </a:t>
            </a:r>
            <a:r>
              <a:rPr lang="es-ES" dirty="0"/>
              <a:t>Nobel </a:t>
            </a:r>
            <a:r>
              <a:rPr lang="es-ES" dirty="0" smtClean="0"/>
              <a:t>de </a:t>
            </a:r>
            <a:r>
              <a:rPr lang="es-ES" dirty="0"/>
              <a:t>Economía 2015 </a:t>
            </a:r>
            <a:r>
              <a:rPr lang="es-ES" dirty="0" smtClean="0"/>
              <a:t>– “Las </a:t>
            </a:r>
            <a:r>
              <a:rPr lang="es-ES" dirty="0"/>
              <a:t>crisis están creadas para beneficiar a los </a:t>
            </a:r>
            <a:r>
              <a:rPr lang="es-ES" dirty="0" smtClean="0"/>
              <a:t>ricos.”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entrevista </a:t>
            </a:r>
            <a:r>
              <a:rPr lang="es-ES" dirty="0" err="1" smtClean="0"/>
              <a:t>falando</a:t>
            </a:r>
            <a:r>
              <a:rPr lang="es-ES" dirty="0" smtClean="0"/>
              <a:t> dos problemas da zona do Euro - </a:t>
            </a:r>
            <a:r>
              <a:rPr lang="es-ES" dirty="0" err="1" smtClean="0"/>
              <a:t>Ri</a:t>
            </a:r>
            <a:r>
              <a:rPr lang="es-ES" dirty="0" smtClean="0"/>
              <a:t> de si  </a:t>
            </a:r>
            <a:r>
              <a:rPr lang="es-ES" dirty="0" err="1" smtClean="0"/>
              <a:t>mesmo</a:t>
            </a:r>
            <a:r>
              <a:rPr lang="es-ES" dirty="0" smtClean="0"/>
              <a:t>, </a:t>
            </a:r>
            <a:r>
              <a:rPr lang="es-ES" dirty="0" err="1" smtClean="0"/>
              <a:t>quando</a:t>
            </a:r>
            <a:r>
              <a:rPr lang="es-ES" dirty="0" smtClean="0"/>
              <a:t>  </a:t>
            </a:r>
            <a:r>
              <a:rPr lang="es-ES" dirty="0" err="1" smtClean="0"/>
              <a:t>lembra</a:t>
            </a:r>
            <a:r>
              <a:rPr lang="es-ES" dirty="0" smtClean="0"/>
              <a:t> que </a:t>
            </a:r>
            <a:r>
              <a:rPr lang="es-ES" dirty="0" err="1" smtClean="0"/>
              <a:t>apoiou</a:t>
            </a:r>
            <a:r>
              <a:rPr lang="es-ES" dirty="0" smtClean="0"/>
              <a:t> a </a:t>
            </a:r>
            <a:r>
              <a:rPr lang="es-ES" dirty="0" err="1" smtClean="0"/>
              <a:t>desregulamentação</a:t>
            </a:r>
            <a:r>
              <a:rPr lang="es-ES" dirty="0" smtClean="0"/>
              <a:t> do mercado  </a:t>
            </a:r>
            <a:r>
              <a:rPr lang="es-ES" dirty="0" err="1" smtClean="0"/>
              <a:t>financeiro</a:t>
            </a:r>
            <a:r>
              <a:rPr lang="es-ES" dirty="0" smtClean="0"/>
              <a:t> por Clinton  - e </a:t>
            </a:r>
            <a:r>
              <a:rPr lang="es-ES" dirty="0" err="1" smtClean="0"/>
              <a:t>agora</a:t>
            </a:r>
            <a:r>
              <a:rPr lang="es-ES" dirty="0" smtClean="0"/>
              <a:t> admite que </a:t>
            </a:r>
            <a:r>
              <a:rPr lang="es-ES" dirty="0" err="1" smtClean="0"/>
              <a:t>estava”m</a:t>
            </a:r>
            <a:r>
              <a:rPr lang="es-ES" dirty="0" smtClean="0"/>
              <a:t>” </a:t>
            </a:r>
            <a:r>
              <a:rPr lang="es-ES" dirty="0" err="1" smtClean="0"/>
              <a:t>errado”s</a:t>
            </a:r>
            <a:r>
              <a:rPr lang="es-ES" dirty="0" smtClean="0"/>
              <a:t>”, </a:t>
            </a:r>
            <a:r>
              <a:rPr lang="es-ES" dirty="0" err="1" smtClean="0"/>
              <a:t>ganhou</a:t>
            </a:r>
            <a:r>
              <a:rPr lang="es-ES" dirty="0" smtClean="0"/>
              <a:t> o  Nobel   de 2015,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trabalho</a:t>
            </a:r>
            <a:r>
              <a:rPr lang="es-ES" dirty="0" smtClean="0"/>
              <a:t> sobre </a:t>
            </a:r>
            <a:r>
              <a:rPr lang="es-ES" dirty="0" err="1" smtClean="0"/>
              <a:t>desigualdade</a:t>
            </a:r>
            <a:r>
              <a:rPr lang="es-ES" dirty="0" smtClean="0"/>
              <a:t>, mas continua apostando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flexibilização</a:t>
            </a:r>
            <a:r>
              <a:rPr lang="es-ES" dirty="0" smtClean="0"/>
              <a:t> das normas </a:t>
            </a:r>
            <a:r>
              <a:rPr lang="es-ES" dirty="0" err="1" smtClean="0"/>
              <a:t>trabalhistas</a:t>
            </a:r>
            <a:r>
              <a:rPr lang="es-ES" dirty="0" smtClean="0"/>
              <a:t>?   </a:t>
            </a:r>
            <a:r>
              <a:rPr lang="es-ES" dirty="0" err="1" smtClean="0"/>
              <a:t>Sua</a:t>
            </a:r>
            <a:r>
              <a:rPr lang="es-ES" dirty="0" smtClean="0"/>
              <a:t> </a:t>
            </a:r>
            <a:r>
              <a:rPr lang="es-ES" dirty="0" err="1" smtClean="0"/>
              <a:t>argumentação</a:t>
            </a:r>
            <a:r>
              <a:rPr lang="es-ES" dirty="0" smtClean="0"/>
              <a:t>  é que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err="1" smtClean="0"/>
              <a:t>demissões</a:t>
            </a:r>
            <a:r>
              <a:rPr lang="es-ES" dirty="0" smtClean="0"/>
              <a:t> é </a:t>
            </a:r>
            <a:r>
              <a:rPr lang="es-ES" dirty="0" err="1" smtClean="0"/>
              <a:t>mais</a:t>
            </a:r>
            <a:r>
              <a:rPr lang="es-ES" dirty="0" smtClean="0"/>
              <a:t>  fácil as </a:t>
            </a:r>
            <a:r>
              <a:rPr lang="es-ES" dirty="0" err="1" smtClean="0"/>
              <a:t>pessoas</a:t>
            </a:r>
            <a:r>
              <a:rPr lang="es-ES" dirty="0" smtClean="0"/>
              <a:t> </a:t>
            </a:r>
            <a:r>
              <a:rPr lang="es-ES" dirty="0" err="1" smtClean="0"/>
              <a:t>arrumarem</a:t>
            </a:r>
            <a:r>
              <a:rPr lang="es-ES" dirty="0" smtClean="0"/>
              <a:t> </a:t>
            </a:r>
            <a:r>
              <a:rPr lang="es-ES" dirty="0" err="1" smtClean="0"/>
              <a:t>um</a:t>
            </a:r>
            <a:r>
              <a:rPr lang="es-ES" dirty="0" smtClean="0"/>
              <a:t> </a:t>
            </a:r>
            <a:r>
              <a:rPr lang="es-ES" dirty="0" err="1" smtClean="0"/>
              <a:t>emprego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	É no mínimo curioso. </a:t>
            </a:r>
          </a:p>
          <a:p>
            <a:pPr>
              <a:buNone/>
            </a:pPr>
            <a:r>
              <a:rPr lang="es-ES" dirty="0" smtClean="0"/>
              <a:t>	Acho que futuramente ele </a:t>
            </a:r>
            <a:r>
              <a:rPr lang="es-ES" dirty="0" err="1" smtClean="0"/>
              <a:t>poderá</a:t>
            </a:r>
            <a:r>
              <a:rPr lang="es-ES" dirty="0" smtClean="0"/>
              <a:t> </a:t>
            </a:r>
            <a:r>
              <a:rPr lang="es-ES" dirty="0" err="1" smtClean="0"/>
              <a:t>rir</a:t>
            </a:r>
            <a:r>
              <a:rPr lang="es-ES" dirty="0" smtClean="0"/>
              <a:t> </a:t>
            </a:r>
            <a:r>
              <a:rPr lang="es-ES" dirty="0" err="1" smtClean="0"/>
              <a:t>novamente</a:t>
            </a:r>
            <a:r>
              <a:rPr lang="es-ES" dirty="0" smtClean="0"/>
              <a:t> dos  </a:t>
            </a:r>
            <a:r>
              <a:rPr lang="es-ES" dirty="0" err="1" smtClean="0"/>
              <a:t>seus</a:t>
            </a:r>
            <a:r>
              <a:rPr lang="es-ES" dirty="0" smtClean="0"/>
              <a:t> erros.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FGTS – 50 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52596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1</a:t>
            </a:r>
            <a:r>
              <a:rPr lang="pt-BR" baseline="30000" dirty="0" smtClean="0"/>
              <a:t>o</a:t>
            </a:r>
            <a:r>
              <a:rPr lang="pt-BR" dirty="0" smtClean="0"/>
              <a:t> Ciclo -  1966 a 1986 - Criação do FGTS a extinção do Banco Nacional de Habitação  - BNH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2</a:t>
            </a:r>
            <a:r>
              <a:rPr lang="pt-BR" baseline="30000" dirty="0" smtClean="0"/>
              <a:t>o</a:t>
            </a:r>
            <a:r>
              <a:rPr lang="pt-BR" dirty="0" smtClean="0"/>
              <a:t> Ciclo -  1987  a 1993 – Reestruturação do  Fundo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3</a:t>
            </a:r>
            <a:r>
              <a:rPr lang="pt-BR" baseline="30000" dirty="0" smtClean="0"/>
              <a:t>o</a:t>
            </a:r>
            <a:r>
              <a:rPr lang="pt-BR" dirty="0" smtClean="0"/>
              <a:t> Ciclo -   1994 a  2002 – Plano  Real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4</a:t>
            </a:r>
            <a:r>
              <a:rPr lang="pt-BR" baseline="30000" dirty="0" smtClean="0"/>
              <a:t>o</a:t>
            </a:r>
            <a:r>
              <a:rPr lang="pt-BR" dirty="0" smtClean="0"/>
              <a:t> Ciclo -    2003 a 2015 – Governo  Lula e Dilma 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pt-BR" dirty="0" smtClean="0"/>
              <a:t>A criação do FGTS: 1964 -1966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805264"/>
          </a:xfrm>
        </p:spPr>
        <p:txBody>
          <a:bodyPr>
            <a:noAutofit/>
          </a:bodyPr>
          <a:lstStyle/>
          <a:p>
            <a:r>
              <a:rPr lang="pt-BR" sz="2600" dirty="0" smtClean="0"/>
              <a:t>O FGTS  foi criado em 1966.</a:t>
            </a:r>
          </a:p>
          <a:p>
            <a:r>
              <a:rPr lang="pt-BR" sz="2600" dirty="0" smtClean="0"/>
              <a:t>Substituiu a estabilidade,  conquistada pelos trabalhadores a partir de 1923,  pelo  Fundo.</a:t>
            </a:r>
          </a:p>
          <a:p>
            <a:r>
              <a:rPr lang="pt-BR" sz="2600" dirty="0" smtClean="0"/>
              <a:t>O Argumento era  do  “Fim da  Rotatividade da mão de obra”   -  Roberto Campos – Ministro do Planejamento dos militares.   </a:t>
            </a:r>
          </a:p>
          <a:p>
            <a:r>
              <a:rPr lang="pt-BR" sz="2600" dirty="0" smtClean="0"/>
              <a:t>Serviu aos interesses da internacionalização  da economia – abertura do capital ao mercado internacional.</a:t>
            </a:r>
          </a:p>
          <a:p>
            <a:r>
              <a:rPr lang="pt-BR" sz="2600" dirty="0" smtClean="0"/>
              <a:t>Com o golpe foram adotados diversas medidas neste sentido: medidas que facilitaram as remessas dos lucros  pelas empresas  ao exterior, pressão para fusão e incorporação de empresas brasileiras - só empresas associadas ao  capital internacional podiam  tomar financiamento no exterior, entre outras.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pt-BR" dirty="0" smtClean="0"/>
              <a:t>A criação do FGTS - 1966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008" y="836712"/>
            <a:ext cx="8928992" cy="5760640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São muitas as teses, que aplicadas, se mostram desastrosas e apenas como propaganda para a implementação de medidas do interesse do “Deus” mercado: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A curva de Kuznets é uma delas, serviu para a teoria implementada na década de 70, no Brasil: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	“É preciso crescer o  bolo para depois dividir”.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err="1" smtClean="0"/>
              <a:t>Piketty</a:t>
            </a:r>
            <a:r>
              <a:rPr lang="pt-BR" sz="2000" dirty="0" smtClean="0"/>
              <a:t>, economista francês, no estudo sobre desigualdade , que  se transformou em livro - “O Capital no Século 21”  demonstra como a  mesma foi apenas propaganda enganosa. </a:t>
            </a:r>
          </a:p>
          <a:p>
            <a:pPr>
              <a:buNone/>
            </a:pPr>
            <a:r>
              <a:rPr lang="pt-BR" sz="2000" dirty="0" smtClean="0"/>
              <a:t> 	</a:t>
            </a:r>
            <a:r>
              <a:rPr lang="pt-BR" sz="2000" dirty="0" err="1" smtClean="0"/>
              <a:t>Piketty</a:t>
            </a:r>
            <a:r>
              <a:rPr lang="pt-BR" sz="2000" dirty="0" smtClean="0"/>
              <a:t> resgatou uma palestra de Kuznets  realizada em dezembro de 1954, em Detroit, como presidente da </a:t>
            </a:r>
            <a:r>
              <a:rPr lang="pt-BR" sz="2000" dirty="0" err="1" smtClean="0"/>
              <a:t>American</a:t>
            </a:r>
            <a:r>
              <a:rPr lang="pt-BR" sz="2000" dirty="0" smtClean="0"/>
              <a:t> </a:t>
            </a:r>
            <a:r>
              <a:rPr lang="pt-BR" sz="2000" dirty="0" err="1" smtClean="0"/>
              <a:t>Economic</a:t>
            </a:r>
            <a:r>
              <a:rPr lang="pt-BR" sz="2000" dirty="0" smtClean="0"/>
              <a:t> </a:t>
            </a:r>
            <a:r>
              <a:rPr lang="pt-BR" sz="2000" dirty="0" err="1" smtClean="0"/>
              <a:t>Association</a:t>
            </a:r>
            <a:r>
              <a:rPr lang="pt-BR" sz="2000" dirty="0" smtClean="0"/>
              <a:t>,  em  sua apresentação, ele   procurou se assegurar que todos  haviam entendido o que estava sendo divulgado  e se preocupou em esclarecer aos economistas presentes que  a teoria  visava manter os países subdesenvolvidos "na órbita do mundo livre".  </a:t>
            </a:r>
          </a:p>
          <a:p>
            <a:pPr>
              <a:buNone/>
            </a:pPr>
            <a:r>
              <a:rPr lang="pt-BR" sz="2000" dirty="0" smtClean="0"/>
              <a:t> 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2572</Words>
  <Application>Microsoft Office PowerPoint</Application>
  <PresentationFormat>Apresentação na tela (4:3)</PresentationFormat>
  <Paragraphs>185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Tema do Office</vt:lpstr>
      <vt:lpstr>Planilha</vt:lpstr>
      <vt:lpstr>50 ANOS  DO FGTS</vt:lpstr>
      <vt:lpstr> 50 Anos do FGTS Evolução do Salário Mínimo Brasil 1940 – 2016 </vt:lpstr>
      <vt:lpstr> Indicadores até o final de 2015 : </vt:lpstr>
      <vt:lpstr>O Neoliberalismo e o Crescimento da Desigualdade</vt:lpstr>
      <vt:lpstr>O Neoliberalismo e o Crescimento da Desigualdade</vt:lpstr>
      <vt:lpstr>O Neoliberalismo e o Crescimento da Desigualdade</vt:lpstr>
      <vt:lpstr>FGTS – 50 ANOS</vt:lpstr>
      <vt:lpstr>A criação do FGTS: 1964 -1966</vt:lpstr>
      <vt:lpstr>A criação do FGTS - 1966</vt:lpstr>
      <vt:lpstr>A criação do FGTS - 1966</vt:lpstr>
      <vt:lpstr>As medidas do Golpe:  1964 -  1966</vt:lpstr>
      <vt:lpstr>A Criação do  FGTS: 1966  - 1970</vt:lpstr>
      <vt:lpstr>História do FGTS – 1986 a 1989</vt:lpstr>
      <vt:lpstr>História do FGTS – 1986 a 1989</vt:lpstr>
      <vt:lpstr>História do FGTS –  1989</vt:lpstr>
      <vt:lpstr>História do FGTS –  1989 - 1990</vt:lpstr>
      <vt:lpstr>História do FGTS – 1990</vt:lpstr>
      <vt:lpstr>A História do FGTS – a década de 1990</vt:lpstr>
      <vt:lpstr>História do FGTS – 1990</vt:lpstr>
      <vt:lpstr>A História do FGTS - 1992   Ataques contínuos: Lafaiete, Bradesco e Serra </vt:lpstr>
      <vt:lpstr>História do FGTS  - 1992  Perdas do valor depositado  nas contas   </vt:lpstr>
      <vt:lpstr>A História do FGTS - Perdas do valor depositado  nas contas -  </vt:lpstr>
      <vt:lpstr>A História do FGTS – 1985 a 2015  </vt:lpstr>
      <vt:lpstr>A História do FGTS – 1995 a 2015</vt:lpstr>
      <vt:lpstr>O FGTS   e as Cidades   -  Unidades financiadas no período da série  analisada- FGTS X SBPE</vt:lpstr>
      <vt:lpstr>FGTS EM NÚMEROS -  2015</vt:lpstr>
      <vt:lpstr> FGTS e a Fragilização das relações de trabalho  </vt:lpstr>
      <vt:lpstr> FGTS – 50 anos   Fragilização das relações de trabalho   </vt:lpstr>
      <vt:lpstr>FGTS -  50 anos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ANOS  DO FGTS</dc:title>
  <dc:creator>BrunoReis</dc:creator>
  <cp:lastModifiedBy>BrunoReis</cp:lastModifiedBy>
  <cp:revision>98</cp:revision>
  <dcterms:created xsi:type="dcterms:W3CDTF">2016-11-15T13:18:11Z</dcterms:created>
  <dcterms:modified xsi:type="dcterms:W3CDTF">2016-11-16T22:19:35Z</dcterms:modified>
</cp:coreProperties>
</file>